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7" r:id="rId2"/>
  </p:sldMasterIdLst>
  <p:notesMasterIdLst>
    <p:notesMasterId r:id="rId37"/>
  </p:notesMasterIdLst>
  <p:handoutMasterIdLst>
    <p:handoutMasterId r:id="rId38"/>
  </p:handoutMasterIdLst>
  <p:sldIdLst>
    <p:sldId id="616" r:id="rId3"/>
    <p:sldId id="611" r:id="rId4"/>
    <p:sldId id="1003" r:id="rId5"/>
    <p:sldId id="912" r:id="rId6"/>
    <p:sldId id="1051" r:id="rId7"/>
    <p:sldId id="1046" r:id="rId8"/>
    <p:sldId id="1039" r:id="rId9"/>
    <p:sldId id="1049" r:id="rId10"/>
    <p:sldId id="1050" r:id="rId11"/>
    <p:sldId id="906" r:id="rId12"/>
    <p:sldId id="960" r:id="rId13"/>
    <p:sldId id="1047" r:id="rId14"/>
    <p:sldId id="963" r:id="rId15"/>
    <p:sldId id="952" r:id="rId16"/>
    <p:sldId id="954" r:id="rId17"/>
    <p:sldId id="1066" r:id="rId18"/>
    <p:sldId id="1067" r:id="rId19"/>
    <p:sldId id="1068" r:id="rId20"/>
    <p:sldId id="1032" r:id="rId21"/>
    <p:sldId id="1033" r:id="rId22"/>
    <p:sldId id="1007" r:id="rId23"/>
    <p:sldId id="1034" r:id="rId24"/>
    <p:sldId id="1005" r:id="rId25"/>
    <p:sldId id="1042" r:id="rId26"/>
    <p:sldId id="1006" r:id="rId27"/>
    <p:sldId id="1069" r:id="rId28"/>
    <p:sldId id="1070" r:id="rId29"/>
    <p:sldId id="1071" r:id="rId30"/>
    <p:sldId id="1072" r:id="rId31"/>
    <p:sldId id="1073" r:id="rId32"/>
    <p:sldId id="1074" r:id="rId33"/>
    <p:sldId id="1075" r:id="rId34"/>
    <p:sldId id="1076" r:id="rId35"/>
    <p:sldId id="1077" r:id="rId3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900618F2-BE50-4B98-9109-4AC713BBEA8D}">
          <p14:sldIdLst>
            <p14:sldId id="616"/>
            <p14:sldId id="611"/>
            <p14:sldId id="1003"/>
            <p14:sldId id="912"/>
            <p14:sldId id="1051"/>
            <p14:sldId id="1046"/>
            <p14:sldId id="1039"/>
            <p14:sldId id="1049"/>
            <p14:sldId id="1050"/>
            <p14:sldId id="906"/>
            <p14:sldId id="960"/>
            <p14:sldId id="1047"/>
            <p14:sldId id="963"/>
            <p14:sldId id="952"/>
            <p14:sldId id="954"/>
            <p14:sldId id="1066"/>
            <p14:sldId id="1067"/>
            <p14:sldId id="1068"/>
            <p14:sldId id="1032"/>
            <p14:sldId id="1033"/>
            <p14:sldId id="1007"/>
            <p14:sldId id="1034"/>
            <p14:sldId id="1005"/>
            <p14:sldId id="1042"/>
            <p14:sldId id="1006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</p14:sldIdLst>
        </p14:section>
        <p14:section name="Заключение" id="{9E4AEE9C-7DE4-4D5D-A0D4-234A0C10744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0F5FA"/>
    <a:srgbClr val="ADA485"/>
    <a:srgbClr val="FFA72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4541" autoAdjust="0"/>
  </p:normalViewPr>
  <p:slideViewPr>
    <p:cSldViewPr>
      <p:cViewPr varScale="1">
        <p:scale>
          <a:sx n="143" d="100"/>
          <a:sy n="143" d="100"/>
        </p:scale>
        <p:origin x="816" y="2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Created by the </a:t>
            </a:r>
            <a:r>
              <a:rPr lang="en-US" sz="1000" b="1" dirty="0"/>
              <a:t>Software University Foundation</a:t>
            </a:r>
            <a:r>
              <a:rPr lang="en-US" sz="1000" dirty="0"/>
              <a:t> – </a:t>
            </a:r>
            <a:r>
              <a:rPr lang="en-US" sz="1000" u="sng" dirty="0">
                <a:hlinkClick r:id="rId2"/>
              </a:rPr>
              <a:t>https://softuni.foundation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Date Placeholder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12/10/24</a:t>
            </a:fld>
            <a:endParaRPr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s://softuni.foundation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2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3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  <p:sp>
        <p:nvSpPr>
          <p:cNvPr id="5" name="Slide Notes Placeholder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3" name="Date Placeholder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12/10/24</a:t>
            </a:fld>
            <a:endParaRPr lang="en-US" dirty="0"/>
          </a:p>
        </p:txBody>
      </p:sp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foundation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B4265E5-9772-491E-AF57-A9D0E13902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59779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F7C5B53-5612-4059-9512-DD4722585C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Created by the </a:t>
            </a:r>
            <a:r>
              <a:rPr lang="en-US" b="1" dirty="0"/>
              <a:t>Software University Foundation</a:t>
            </a:r>
            <a:r>
              <a:rPr lang="en-US" dirty="0"/>
              <a:t> – </a:t>
            </a:r>
            <a:r>
              <a:rPr lang="en-US" u="sng" dirty="0">
                <a:hlinkClick r:id="rId3"/>
              </a:rPr>
              <a:t>https://softuni.foundation</a:t>
            </a:r>
            <a:endParaRPr lang="en-US" dirty="0"/>
          </a:p>
          <a:p>
            <a:r>
              <a:rPr lang="en-US" dirty="0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71289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Created by the </a:t>
            </a:r>
            <a:r>
              <a:rPr lang="en-US" b="1"/>
              <a:t>Software University Foundation</a:t>
            </a:r>
            <a:r>
              <a:rPr lang="en-US"/>
              <a:t> – </a:t>
            </a:r>
            <a:r>
              <a:rPr lang="en-US" u="sng">
                <a:hlinkClick r:id="rId3"/>
              </a:rPr>
              <a:t>https://softuni.foundation</a:t>
            </a:r>
            <a:endParaRPr lang="en-US"/>
          </a:p>
          <a:p>
            <a:r>
              <a:rPr lang="en-US"/>
              <a:t>This work is licensed under the </a:t>
            </a:r>
            <a:r>
              <a:rPr lang="en-US" u="sng" noProof="1">
                <a:hlinkClick r:id="rId4"/>
              </a:rPr>
              <a:t>Creative Commons Attribution-NonCommercial-ShareAlike</a:t>
            </a:r>
            <a:r>
              <a:rPr lang="en-US" noProof="1"/>
              <a:t> </a:t>
            </a:r>
            <a:r>
              <a:rPr lang="en-US"/>
              <a:t>license.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0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12/10/24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4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914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104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bg bwMode="grayWhite"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mpany Web Site Placeholder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4" name="Company Name Placeholder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3" name="Author Web Site Placeholder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24988"/>
            <a:ext cx="3187613" cy="369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2" name="Author Position Placeholder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68556"/>
            <a:ext cx="3187614" cy="37519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25" name="Author Name Placeholder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76826"/>
            <a:ext cx="3187613" cy="49964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Slide Picture Placeholder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" name="Presentation Subtitle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454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Slide Content Placeholder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1180482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5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0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8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70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210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938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4753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8897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198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12/10/24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9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3672" r:id="rId13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vuchova/spring-boot-3-cours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:8080/greet/John/2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7024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1709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le 4"/>
          <p:cNvSpPr txBox="1">
            <a:spLocks/>
          </p:cNvSpPr>
          <p:nvPr/>
        </p:nvSpPr>
        <p:spPr>
          <a:xfrm>
            <a:off x="488969" y="1106034"/>
            <a:ext cx="6165579" cy="31331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600"/>
              </a:spcAft>
            </a:pPr>
            <a:r>
              <a:rPr lang="en-US" b="0" spc="-10" dirty="0">
                <a:solidFill>
                  <a:srgbClr val="224464"/>
                </a:solidFill>
                <a:latin typeface="Calibri"/>
                <a:cs typeface="Calibri"/>
              </a:rPr>
              <a:t>Spring Introduction</a:t>
            </a:r>
            <a:endParaRPr lang="en-GB" sz="2000" b="0" spc="-10" dirty="0">
              <a:solidFill>
                <a:srgbClr val="224464"/>
              </a:solidFill>
              <a:latin typeface="Calibri"/>
              <a:cs typeface="Calibri"/>
            </a:endParaRPr>
          </a:p>
          <a:p>
            <a:pPr algn="l" defTabSz="914400">
              <a:spcAft>
                <a:spcPts val="600"/>
              </a:spcAft>
            </a:pPr>
            <a:endParaRPr lang="en-US" sz="53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770" y="346883"/>
            <a:ext cx="146304" cy="7039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BE05F-4CD5-F030-2F11-DE9E88DA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337" y="625683"/>
            <a:ext cx="3483428" cy="27432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970" y="4546920"/>
            <a:ext cx="501776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1283352" y="1727714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ADD6E4-664D-4B27-BE61-5A56E60D9702}"/>
              </a:ext>
            </a:extLst>
          </p:cNvPr>
          <p:cNvGrpSpPr/>
          <p:nvPr/>
        </p:nvGrpSpPr>
        <p:grpSpPr>
          <a:xfrm>
            <a:off x="6992249" y="4158416"/>
            <a:ext cx="4707605" cy="1526985"/>
            <a:chOff x="760412" y="3624633"/>
            <a:chExt cx="6664953" cy="2161880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:a16="http://schemas.microsoft.com/office/drawing/2014/main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5A4366-F5D6-4393-BD7A-141ED3660C17}"/>
                </a:ext>
              </a:extLst>
            </p:cNvPr>
            <p:cNvSpPr txBox="1"/>
            <p:nvPr/>
          </p:nvSpPr>
          <p:spPr>
            <a:xfrm rot="1323314">
              <a:off x="4564133" y="3666668"/>
              <a:ext cx="2861232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20040">
                <a:lnSpc>
                  <a:spcPct val="85000"/>
                </a:lnSpc>
                <a:spcAft>
                  <a:spcPts val="600"/>
                </a:spcAft>
              </a:pPr>
              <a:r>
                <a:rPr lang="bg-BG" sz="1400" b="1" kern="1200" spc="35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  <a:latin typeface="+mn-lt"/>
                  <a:ea typeface="+mn-ea"/>
                  <a:cs typeface="+mn-cs"/>
                </a:rPr>
                <a:t>Разработка на софтуер</a:t>
              </a:r>
              <a:endParaRPr lang="en-US" sz="2000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:a16="http://schemas.microsoft.com/office/drawing/2014/main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53291">
                <a:spcAft>
                  <a:spcPts val="600"/>
                </a:spcAft>
              </a:pPr>
              <a:r>
                <a:rPr lang="bg-BG" sz="1400" b="1" kern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rPr>
                <a:t>          ТУЕС,2024</a:t>
              </a:r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60783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12188824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6739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12188826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E04B6-7E57-074E-93BD-B724C19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30" y="248038"/>
            <a:ext cx="706188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3F181-45B9-18F3-6F33-35B6F86E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271" y="6455664"/>
            <a:ext cx="447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14DD1E-5D91-48A3-AD6D-45FBA980D106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074B6-6162-C7D0-7587-2CBC50F5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655276"/>
            <a:ext cx="10590430" cy="4521687"/>
          </a:xfrm>
        </p:spPr>
        <p:txBody>
          <a:bodyPr>
            <a:normAutofit fontScale="92500"/>
          </a:bodyPr>
          <a:lstStyle/>
          <a:p>
            <a:r>
              <a:rPr lang="en-US" sz="19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Single</a:t>
            </a:r>
            <a:r>
              <a:rPr lang="en-US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object one responsibility – </a:t>
            </a:r>
            <a:r>
              <a:rPr lang="bg-BG" sz="19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един клас трябва да има само едно предназначение</a:t>
            </a:r>
          </a:p>
          <a:p>
            <a:pPr marL="228669" indent="0">
              <a:buNone/>
            </a:pPr>
            <a:endParaRPr lang="en-BG" sz="19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69" indent="0">
              <a:buNone/>
            </a:pP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public class Book { </a:t>
            </a:r>
          </a:p>
          <a:p>
            <a:pPr marL="228669" indent="0">
              <a:buNone/>
            </a:pP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private String name; </a:t>
            </a:r>
          </a:p>
          <a:p>
            <a:pPr marL="228669" indent="0">
              <a:buNone/>
            </a:pPr>
            <a:r>
              <a:rPr lang="en-BG" sz="19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</a:t>
            </a: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private String author; </a:t>
            </a:r>
          </a:p>
          <a:p>
            <a:pPr marL="228669" indent="0">
              <a:buNone/>
            </a:pP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private String text;</a:t>
            </a:r>
          </a:p>
          <a:p>
            <a:pPr marL="228669" indent="0">
              <a:buNone/>
            </a:pPr>
            <a:endParaRPr lang="en-BG" sz="19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69" indent="0">
              <a:buNone/>
            </a:pP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void printTextToConsole(){ // our code for formatting and printing the text } //wrong,violites princip</a:t>
            </a:r>
            <a:endParaRPr lang="bg-BG" sz="19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69" indent="0">
              <a:buNone/>
            </a:pPr>
            <a:endParaRPr lang="en-BG" sz="19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98500"/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трябва да направим клас за принтиране </a:t>
            </a:r>
            <a:r>
              <a:rPr lang="en-US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469969" indent="0">
              <a:buNone/>
            </a:pPr>
            <a:r>
              <a:rPr lang="en-US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  Public class </a:t>
            </a:r>
            <a:r>
              <a:rPr lang="en-US" sz="19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BookPrinter</a:t>
            </a:r>
            <a:r>
              <a:rPr lang="en-US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{</a:t>
            </a:r>
            <a:endParaRPr lang="en-BG" sz="19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69" indent="0">
              <a:buNone/>
            </a:pPr>
            <a:r>
              <a:rPr lang="en-US" sz="19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     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     </a:t>
            </a:r>
            <a:r>
              <a:rPr lang="en-US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Void </a:t>
            </a:r>
            <a:r>
              <a:rPr lang="en-US" sz="19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printTextToConsole</a:t>
            </a:r>
            <a:r>
              <a:rPr lang="en-US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(String text){}</a:t>
            </a:r>
            <a:endParaRPr lang="en-BG" sz="19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419" indent="-285750">
              <a:buFontTx/>
              <a:buChar char="-"/>
            </a:pPr>
            <a:endParaRPr lang="en-US" sz="19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419" indent="-285750">
              <a:buFontTx/>
              <a:buChar char="-"/>
            </a:pPr>
            <a:endParaRPr lang="en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69" indent="0">
              <a:buNone/>
            </a:pPr>
            <a:endParaRPr lang="en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69" indent="0">
              <a:buNone/>
            </a:pPr>
            <a:endParaRPr lang="en-BG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69" indent="0">
              <a:buNone/>
            </a:pPr>
            <a:endParaRPr lang="en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69" indent="0">
              <a:buNone/>
            </a:pPr>
            <a:endParaRPr lang="en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18544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6036" y="1"/>
            <a:ext cx="1134770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355BE-6735-346B-3B74-57CC283E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365125"/>
            <a:ext cx="10590431" cy="625475"/>
          </a:xfrm>
        </p:spPr>
        <p:txBody>
          <a:bodyPr>
            <a:normAutofit fontScale="90000"/>
          </a:bodyPr>
          <a:lstStyle/>
          <a:p>
            <a:r>
              <a:rPr lang="en-BG" dirty="0"/>
              <a:t>SOLID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034" y="2183755"/>
            <a:ext cx="4083433" cy="4082370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86A25-335B-3BB9-8129-D798D9DCD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65" y="1143000"/>
            <a:ext cx="10795278" cy="5033963"/>
          </a:xfrm>
        </p:spPr>
        <p:txBody>
          <a:bodyPr>
            <a:normAutofit fontScale="92500" lnSpcReduction="20000"/>
          </a:bodyPr>
          <a:lstStyle/>
          <a:p>
            <a:pPr marL="469969" indent="0">
              <a:buNone/>
            </a:pPr>
            <a:r>
              <a:rPr lang="en-US" sz="18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2)Open for extension closed for Modification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– </a:t>
            </a:r>
            <a:r>
              <a:rPr lang="bg-BG" sz="1800" kern="100" dirty="0" err="1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е</a:t>
            </a:r>
            <a:r>
              <a:rPr lang="bg-BG" sz="18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кстендва</a:t>
            </a:r>
            <a:r>
              <a:rPr lang="bg-BG" sz="1800" kern="100" dirty="0" err="1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ме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класа ,вместо да го променяме</a:t>
            </a:r>
            <a:endParaRPr lang="en-BG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69969" indent="0">
              <a:buNone/>
            </a:pP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class Piano ,</a:t>
            </a:r>
            <a:r>
              <a:rPr lang="en-US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with fields 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model,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volume,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type -&gt;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Ако искаме да добавим ново поле не модифицираме класа 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Piano, a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правим нов клас:</a:t>
            </a:r>
            <a:endParaRPr lang="en-US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69969" indent="0">
              <a:buNone/>
            </a:pPr>
            <a:r>
              <a:rPr lang="en-US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class </a:t>
            </a:r>
            <a:r>
              <a:rPr lang="en-US" sz="18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superCoolPiano</a:t>
            </a:r>
            <a:r>
              <a:rPr lang="en-US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extends</a:t>
            </a:r>
            <a:r>
              <a:rPr lang="en-US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Piano{</a:t>
            </a:r>
            <a:endParaRPr lang="bg-BG" sz="1800" kern="100" dirty="0">
              <a:solidFill>
                <a:schemeClr val="accent1">
                  <a:lumMod val="50000"/>
                </a:schemeClr>
              </a:solidFill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69969" indent="0">
              <a:buNone/>
            </a:pPr>
            <a:r>
              <a:rPr lang="bg-BG" sz="1800" kern="100" dirty="0">
                <a:solidFill>
                  <a:schemeClr val="accent1">
                    <a:lumMod val="50000"/>
                  </a:schemeClr>
                </a:solidFill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private String </a:t>
            </a:r>
            <a:r>
              <a:rPr lang="en-US" sz="18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flamecolor</a:t>
            </a:r>
            <a:endParaRPr lang="bg-BG" sz="1800" kern="100" dirty="0">
              <a:solidFill>
                <a:schemeClr val="accent1">
                  <a:lumMod val="50000"/>
                </a:schemeClr>
              </a:solidFill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69969" indent="0">
              <a:buNone/>
            </a:pPr>
            <a:r>
              <a:rPr lang="en-US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}</a:t>
            </a:r>
          </a:p>
          <a:p>
            <a:pPr marL="469969" indent="0">
              <a:buNone/>
            </a:pPr>
            <a:r>
              <a:rPr lang="en-US" sz="18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3)</a:t>
            </a:r>
            <a:r>
              <a:rPr lang="en-US" sz="1800" b="1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Liskov</a:t>
            </a:r>
            <a:r>
              <a:rPr lang="en-US" sz="18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substitution</a:t>
            </a:r>
            <a:r>
              <a:rPr lang="bg-BG" sz="1800" b="1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469969" indent="0">
              <a:buNone/>
            </a:pPr>
            <a:r>
              <a:rPr lang="en-US" sz="18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Подтиповете трябва да могат да заменят базовите типове, без да се нарушава правилното поведение на системата.</a:t>
            </a:r>
            <a:r>
              <a:rPr lang="en-GB" sz="1200" dirty="0">
                <a:latin typeface=""/>
              </a:rPr>
              <a:t> </a:t>
            </a:r>
          </a:p>
          <a:p>
            <a:pPr marL="469969" indent="0">
              <a:buNone/>
            </a:pPr>
            <a:endParaRPr lang="en-GB" sz="1200" dirty="0">
              <a:latin typeface=""/>
            </a:endParaRPr>
          </a:p>
          <a:p>
            <a:pPr marL="469969" indent="0">
              <a:buNone/>
            </a:pPr>
            <a:r>
              <a:rPr lang="en-GB" sz="1200" b="1" dirty="0">
                <a:latin typeface=""/>
              </a:rPr>
              <a:t> </a:t>
            </a:r>
            <a:r>
              <a:rPr lang="en-BG" sz="18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4)</a:t>
            </a:r>
            <a:r>
              <a:rPr lang="en-US" sz="18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Interface segregation</a:t>
            </a:r>
            <a:r>
              <a:rPr lang="bg-BG" sz="18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– Разделяне на интерфейсите, за да може да се имплементират поотделно</a:t>
            </a:r>
            <a:endParaRPr lang="en-BG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69969" indent="0">
              <a:buNone/>
            </a:pP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public interface AnimalKeeper {</a:t>
            </a:r>
            <a:endParaRPr lang="bg-BG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69969" indent="0">
              <a:buNone/>
            </a:pPr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        </a:t>
            </a: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void washTheAnimal(); </a:t>
            </a:r>
          </a:p>
          <a:p>
            <a:pPr marL="469969" indent="0">
              <a:buNone/>
            </a:pPr>
            <a:r>
              <a:rPr lang="en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    </a:t>
            </a:r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void feedTheAnimal(); </a:t>
            </a:r>
          </a:p>
          <a:p>
            <a:pPr marL="469969" indent="0">
              <a:buNone/>
            </a:pPr>
            <a:r>
              <a:rPr lang="en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      </a:t>
            </a:r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void petTheAnimal(); </a:t>
            </a:r>
            <a:endParaRPr lang="bg-BG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69969" indent="0">
              <a:buNone/>
            </a:pP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} </a:t>
            </a:r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нарушава принципа ,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трябва да го разделим  на 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3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интерфейса</a:t>
            </a:r>
            <a:endParaRPr lang="en-BG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69969" indent="0">
              <a:buNone/>
            </a:pPr>
            <a:endParaRPr lang="en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69969" indent="0">
              <a:buNone/>
            </a:pPr>
            <a:endParaRPr lang="en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A792D-F0F7-857D-C5F2-1AD2C8BD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0"/>
            <a:ext cx="27424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4DD1E-5D91-48A3-AD6D-45FBA980D10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8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8063-C56A-358A-BE67-9B8BA829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dependency?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2A667-67B6-D904-CE98-77A824C3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Content Placeholder 4" descr="A diagram of a class&#10;&#10;Description automatically generated">
            <a:extLst>
              <a:ext uri="{FF2B5EF4-FFF2-40B4-BE49-F238E27FC236}">
                <a16:creationId xmlns:a16="http://schemas.microsoft.com/office/drawing/2014/main" id="{615355ED-DB52-CEEA-FA27-52AA2976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841" y="1825625"/>
            <a:ext cx="66271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1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2E93A-4E93-4139-0FDA-55122FC5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06" y="856180"/>
            <a:ext cx="4559396" cy="1128068"/>
          </a:xfrm>
        </p:spPr>
        <p:txBody>
          <a:bodyPr anchor="ctr">
            <a:normAutofit/>
          </a:bodyPr>
          <a:lstStyle/>
          <a:p>
            <a:r>
              <a:rPr lang="en-GB" sz="3700"/>
              <a:t>Dependency inversion </a:t>
            </a:r>
            <a:endParaRPr lang="en-BG" sz="3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02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11" y="2090569"/>
            <a:ext cx="4296561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7542-3A26-8F56-1988-188CB8BF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06" y="1756945"/>
            <a:ext cx="4559397" cy="45531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Високото ниво (което обикновено съдържа бизнес логиката) не трябва да зависи директно от конкретните реализации на ниското ниво, и високото, и ниското ниво трябва да зависят от абстракции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(interfaces),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н</a:t>
            </a:r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е от конкретни класове</a:t>
            </a:r>
            <a:endParaRPr lang="en-US" sz="1800" kern="100" dirty="0"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Основната идея е да направи системите по-гъвкави и лесни за поддръжка. Ако зависимостите между компонентите се управляват чрез абстракции, можем да променяме или подменяме конкретни реализации без да нарушаваме други части на системата.</a:t>
            </a:r>
            <a:endParaRPr lang="en-BG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4884" y="0"/>
            <a:ext cx="149394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4329" y="513853"/>
            <a:ext cx="6007801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BEA64-06FB-D64F-ED9A-0103368F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8" r="3" b="3"/>
          <a:stretch/>
        </p:blipFill>
        <p:spPr>
          <a:xfrm>
            <a:off x="6404882" y="1685579"/>
            <a:ext cx="3596037" cy="34868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FA0B0-F7D4-EE7E-4603-EED8A17D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625" y="6492240"/>
            <a:ext cx="10554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4DD1E-5D91-48A3-AD6D-45FBA980D10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6036" y="1"/>
            <a:ext cx="1134770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034" y="2183755"/>
            <a:ext cx="4083433" cy="4082370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BBEEA-544C-653A-0179-FE47CB8A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304800"/>
            <a:ext cx="10971433" cy="59618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Класа трябва да </a:t>
            </a: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depend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-ва на абстракции,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не на </a:t>
            </a:r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конкретни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класове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bg-BG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Какво е 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Inversion of control? -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контролът се обръща друг се грижи за нас -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някой друг  прави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обекта.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Ние не се грижим за 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dependencies</a:t>
            </a:r>
            <a:endParaRPr lang="bg-BG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Dependency injection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DI)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е имплементацията на </a:t>
            </a:r>
            <a:r>
              <a:rPr lang="en-US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IO</a:t>
            </a:r>
          </a:p>
          <a:p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Без </a:t>
            </a:r>
            <a:r>
              <a:rPr lang="en-US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DI </a:t>
            </a:r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- Зависимостите са закодирани вътре в класа. Промяната изисква редактиране и повторно компилиране</a:t>
            </a:r>
            <a:endParaRPr lang="en-US" sz="1800" kern="100" dirty="0"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С </a:t>
            </a:r>
            <a:r>
              <a:rPr lang="en-US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DI – </a:t>
            </a:r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Можем да заменим зависимостта, без да променяме самия клас.</a:t>
            </a:r>
            <a:r>
              <a:rPr lang="en-US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bg-BG" sz="18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Това прави кода по-лесен за разширяване и адаптиране.</a:t>
            </a:r>
          </a:p>
          <a:p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395CE-38F5-188F-5F25-BC7D40D4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0"/>
            <a:ext cx="27424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4DD1E-5D91-48A3-AD6D-45FBA980D10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CC332-CF9A-B2CE-AE2C-11AE58E4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50" y="3637850"/>
            <a:ext cx="7772400" cy="23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12188822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8113191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-1"/>
            <a:ext cx="4075637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-1"/>
            <a:ext cx="11729591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EF607-FF47-A391-AEC5-AD09121D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1" y="294538"/>
            <a:ext cx="9893374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Spring bean -Definition</a:t>
            </a:r>
            <a:endParaRPr lang="en-B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0B92-7D2D-D2A7-6EA9-43001E222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26" y="1597432"/>
            <a:ext cx="10633515" cy="5031967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bg-BG" sz="22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Bean</a:t>
            </a:r>
            <a:r>
              <a:rPr lang="en-US" sz="1800" kern="100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</a:t>
            </a:r>
            <a:r>
              <a:rPr lang="bg-BG" sz="1800" dirty="0">
                <a:latin typeface="Palatino" pitchFamily="2" charset="77"/>
                <a:ea typeface="Palatino" pitchFamily="2" charset="77"/>
              </a:rPr>
              <a:t>е управляван обект(</a:t>
            </a:r>
            <a:r>
              <a:rPr lang="en-BG" sz="1800" kern="100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managed object </a:t>
            </a:r>
            <a:r>
              <a:rPr lang="bg-BG" sz="1800" kern="100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)</a:t>
            </a:r>
            <a:r>
              <a:rPr lang="bg-BG" sz="1800" dirty="0">
                <a:latin typeface="Palatino" pitchFamily="2" charset="77"/>
                <a:ea typeface="Palatino" pitchFamily="2" charset="77"/>
              </a:rPr>
              <a:t>, който се създава, конфигурира и управлява от 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IoC </a:t>
            </a:r>
            <a:r>
              <a:rPr lang="bg-BG" sz="1800" dirty="0">
                <a:latin typeface="Palatino" pitchFamily="2" charset="77"/>
                <a:ea typeface="Palatino" pitchFamily="2" charset="77"/>
              </a:rPr>
              <a:t>контейнера (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Spring's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ApplicationContext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).</a:t>
            </a:r>
            <a:endParaRPr lang="bg-BG" sz="1800" dirty="0">
              <a:latin typeface="Palatino" pitchFamily="2" charset="77"/>
              <a:ea typeface="Palatino" pitchFamily="2" charset="77"/>
            </a:endParaRPr>
          </a:p>
          <a:p>
            <a:r>
              <a:rPr lang="en-BG" sz="1800" b="1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Lifecycle Management</a:t>
            </a:r>
            <a:r>
              <a:rPr lang="en-BG" sz="1800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:</a:t>
            </a:r>
            <a:r>
              <a:rPr lang="en-BG" sz="1800" kern="100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Spring </a:t>
            </a:r>
            <a:r>
              <a:rPr lang="bg-BG" sz="1800" kern="100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контролира създаването, инициализацията и </a:t>
            </a:r>
            <a:r>
              <a:rPr lang="bg-BG" sz="1800" kern="100" dirty="0" err="1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дестроя</a:t>
            </a:r>
            <a:r>
              <a:rPr lang="en-US" sz="1800" kern="100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</a:t>
            </a:r>
            <a:r>
              <a:rPr lang="bg-BG" sz="1800" kern="100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на </a:t>
            </a:r>
            <a:r>
              <a:rPr lang="en-US" sz="1800" kern="100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bean-</a:t>
            </a:r>
            <a:r>
              <a:rPr lang="bg-BG" sz="1800" kern="100" dirty="0" err="1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ове</a:t>
            </a:r>
            <a:endParaRPr lang="bg-BG" sz="1800" kern="100" dirty="0"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  <a:p>
            <a:r>
              <a:rPr lang="en-BG" sz="1800" b="1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Dependency Injection (DI)</a:t>
            </a:r>
            <a:r>
              <a:rPr lang="bg-BG" sz="1800" b="1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–</a:t>
            </a:r>
            <a:r>
              <a:rPr lang="en-US" sz="1800" b="1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bean</a:t>
            </a:r>
            <a:r>
              <a:rPr lang="bg-BG" sz="1800" b="1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-</a:t>
            </a:r>
            <a:r>
              <a:rPr lang="bg-BG" sz="1800" b="1" dirty="0" err="1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овете</a:t>
            </a:r>
            <a:r>
              <a:rPr lang="bg-BG" sz="1800" b="1" dirty="0">
                <a:effectLst/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се инжектират в други класове -&gt;</a:t>
            </a:r>
            <a:r>
              <a:rPr lang="en-US" sz="1800" b="1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 loose coupling</a:t>
            </a:r>
          </a:p>
          <a:p>
            <a:pPr marL="0" indent="0">
              <a:buNone/>
            </a:pPr>
            <a:endParaRPr lang="en-BG" sz="1800" kern="100" dirty="0">
              <a:effectLst/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  <a:p>
            <a:r>
              <a:rPr lang="bg-BG" sz="1800" dirty="0">
                <a:latin typeface="Palatino" pitchFamily="2" charset="77"/>
                <a:ea typeface="Palatino" pitchFamily="2" charset="77"/>
              </a:rPr>
              <a:t>Може да се дефинира по 3 начина</a:t>
            </a:r>
          </a:p>
          <a:p>
            <a:pPr marL="0" indent="0">
              <a:buNone/>
            </a:pPr>
            <a:r>
              <a:rPr lang="bg-BG" sz="1800" dirty="0">
                <a:latin typeface="Palatino" pitchFamily="2" charset="77"/>
                <a:ea typeface="Palatino" pitchFamily="2" charset="77"/>
              </a:rPr>
              <a:t>      1. С анотация @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C</a:t>
            </a:r>
            <a:r>
              <a:rPr lang="en-BG" sz="1800" dirty="0">
                <a:latin typeface="Palatino" pitchFamily="2" charset="77"/>
                <a:ea typeface="Palatino" pitchFamily="2" charset="77"/>
              </a:rPr>
              <a:t>omponent </a:t>
            </a:r>
            <a:r>
              <a:rPr lang="bg-BG" sz="1800" dirty="0">
                <a:latin typeface="Palatino" pitchFamily="2" charset="77"/>
                <a:ea typeface="Palatino" pitchFamily="2" charset="77"/>
              </a:rPr>
              <a:t>лесен за дефиниция, но трудно се разбира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</a:t>
            </a:r>
            <a:endParaRPr lang="bg-BG" sz="1800" dirty="0"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r>
              <a:rPr lang="bg-BG" sz="1800" dirty="0">
                <a:latin typeface="Palatino" pitchFamily="2" charset="77"/>
                <a:ea typeface="Palatino" pitchFamily="2" charset="77"/>
              </a:rPr>
              <a:t>      2. С конфигурация @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Be</a:t>
            </a:r>
            <a:r>
              <a:rPr lang="en-BG" sz="1800" dirty="0">
                <a:latin typeface="Palatino" pitchFamily="2" charset="77"/>
                <a:ea typeface="Palatino" pitchFamily="2" charset="77"/>
              </a:rPr>
              <a:t>an – </a:t>
            </a:r>
            <a:r>
              <a:rPr lang="bg-BG" sz="1800" dirty="0">
                <a:latin typeface="Palatino" pitchFamily="2" charset="77"/>
                <a:ea typeface="Palatino" pitchFamily="2" charset="77"/>
              </a:rPr>
              <a:t>ясно дефинирани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,</a:t>
            </a:r>
            <a:endParaRPr lang="bg-BG" sz="1800" dirty="0"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r>
              <a:rPr lang="bg-BG" sz="1800" dirty="0">
                <a:latin typeface="Palatino" pitchFamily="2" charset="77"/>
                <a:ea typeface="Palatino" pitchFamily="2" charset="77"/>
              </a:rPr>
              <a:t>      3. С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xml </a:t>
            </a:r>
            <a:r>
              <a:rPr lang="bg-BG" sz="1800" dirty="0">
                <a:latin typeface="Palatino" pitchFamily="2" charset="77"/>
                <a:ea typeface="Palatino" pitchFamily="2" charset="77"/>
              </a:rPr>
              <a:t>в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 resources</a:t>
            </a:r>
            <a:r>
              <a:rPr lang="bg-BG" sz="1800" dirty="0">
                <a:latin typeface="Palatino" pitchFamily="2" charset="77"/>
                <a:ea typeface="Palatino" pitchFamily="2" charset="77"/>
              </a:rPr>
              <a:t> – не се ползва</a:t>
            </a:r>
            <a:endParaRPr lang="en-US" sz="1800" dirty="0"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endParaRPr lang="en-US" sz="1800" dirty="0">
              <a:latin typeface="Palatino" pitchFamily="2" charset="77"/>
              <a:ea typeface="Palatino" pitchFamily="2" charset="77"/>
            </a:endParaRPr>
          </a:p>
          <a:p>
            <a:r>
              <a:rPr lang="en-GB" sz="1800" b="1" dirty="0" err="1">
                <a:latin typeface="Palatino" pitchFamily="2" charset="77"/>
                <a:ea typeface="Palatino" pitchFamily="2" charset="77"/>
              </a:rPr>
              <a:t>getBean</a:t>
            </a:r>
            <a:r>
              <a:rPr lang="en-GB" sz="1800" b="1" dirty="0">
                <a:latin typeface="Palatino" pitchFamily="2" charset="77"/>
                <a:ea typeface="Palatino" pitchFamily="2" charset="77"/>
              </a:rPr>
              <a:t>(String name)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:</a:t>
            </a:r>
            <a:br>
              <a:rPr lang="en-GB" sz="1800" dirty="0">
                <a:latin typeface="Palatino" pitchFamily="2" charset="77"/>
                <a:ea typeface="Palatino" pitchFamily="2" charset="77"/>
              </a:rPr>
            </a:br>
            <a:r>
              <a:rPr lang="bg-BG" sz="1800" dirty="0">
                <a:latin typeface="Palatino" pitchFamily="2" charset="77"/>
                <a:ea typeface="Palatino" pitchFamily="2" charset="77"/>
              </a:rPr>
              <a:t>Връща инстанция на 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bean-</a:t>
            </a:r>
            <a:r>
              <a:rPr lang="bg-BG" sz="1800" dirty="0">
                <a:latin typeface="Palatino" pitchFamily="2" charset="77"/>
                <a:ea typeface="Palatino" pitchFamily="2" charset="77"/>
              </a:rPr>
              <a:t>а по име.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</a:p>
          <a:p>
            <a:pPr marL="0" indent="0" rtl="0">
              <a:buNone/>
            </a:pPr>
            <a:r>
              <a:rPr lang="en-GB" sz="1800" dirty="0">
                <a:latin typeface="Palatino" pitchFamily="2" charset="77"/>
                <a:ea typeface="Palatino" pitchFamily="2" charset="77"/>
              </a:rPr>
              <a:t>    </a:t>
            </a:r>
            <a:r>
              <a:rPr lang="bg-BG" sz="1800" dirty="0">
                <a:latin typeface="Palatino" pitchFamily="2" charset="77"/>
                <a:ea typeface="Palatino" pitchFamily="2" charset="77"/>
              </a:rPr>
              <a:t>пример: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UserService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userService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= (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UserService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)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context.getBean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("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userService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");</a:t>
            </a:r>
          </a:p>
          <a:p>
            <a:pPr marL="0" indent="0">
              <a:buNone/>
            </a:pPr>
            <a:endParaRPr lang="en-BG" sz="1800" dirty="0">
              <a:latin typeface="Palatino" pitchFamily="2" charset="77"/>
              <a:ea typeface="Palatino" pitchFamily="2" charset="77"/>
            </a:endParaRPr>
          </a:p>
          <a:p>
            <a:endParaRPr lang="en-B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35F60-44F0-148B-6F53-EC410E99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272" y="6455431"/>
            <a:ext cx="4457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4DD1E-5D91-48A3-AD6D-45FBA980D106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84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72FC-E1EA-16D1-1D28-116E60AE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5127"/>
            <a:ext cx="10666632" cy="930274"/>
          </a:xfrm>
        </p:spPr>
        <p:txBody>
          <a:bodyPr>
            <a:normAutofit fontScale="90000"/>
          </a:bodyPr>
          <a:lstStyle/>
          <a:p>
            <a:r>
              <a:rPr lang="en-BG" dirty="0">
                <a:latin typeface=""/>
              </a:rPr>
              <a:t>@Bean annotation</a:t>
            </a:r>
            <a:br>
              <a:rPr lang="en-BG" dirty="0"/>
            </a:b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2BA1-F2A9-EDC4-405A-92FACF80B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015206"/>
            <a:ext cx="10666632" cy="5161757"/>
          </a:xfrm>
        </p:spPr>
        <p:txBody>
          <a:bodyPr/>
          <a:lstStyle/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@Bean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 annotation 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се използва с 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@Configuration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 class 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да декларира 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 bean. 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Метода </a:t>
            </a:r>
            <a:r>
              <a:rPr lang="bg-BG" sz="2000" b="0" i="0" dirty="0" err="1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анотиран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 с 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@Bean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 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връща инстанция на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 bean, 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който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 Spring 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менажира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.</a:t>
            </a:r>
            <a:r>
              <a:rPr lang="en-GB" sz="2000" b="1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 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@Configuration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: 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означава ,че класа съдържа 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bean definitions.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@Bean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: 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Маркира метода като : 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bean producer.</a:t>
            </a:r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39424-21A2-6DED-047A-F88F317B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03708-15C2-7450-9AB5-D6F5826D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40" y="3124200"/>
            <a:ext cx="6016297" cy="27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F010-E7EE-6086-76F0-DCE4C3C1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1006474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Using the @Component Annotation</a:t>
            </a:r>
            <a:br>
              <a:rPr lang="en-GB" dirty="0"/>
            </a:b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1033-1873-0284-71FA-73F44312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371601"/>
            <a:ext cx="10742832" cy="4805362"/>
          </a:xfrm>
        </p:spPr>
        <p:txBody>
          <a:bodyPr/>
          <a:lstStyle/>
          <a:p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The @Component annotation 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маркира класа като 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Spring-managed component. Spring Boot 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открива(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detects)</a:t>
            </a:r>
            <a:r>
              <a:rPr lang="bg-BG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 тези класове по време на 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component scanning </a:t>
            </a:r>
            <a:r>
              <a:rPr lang="bg-BG" sz="2000" dirty="0">
                <a:solidFill>
                  <a:srgbClr val="242424"/>
                </a:solidFill>
                <a:latin typeface="Palatino" pitchFamily="2" charset="77"/>
                <a:ea typeface="Palatino" pitchFamily="2" charset="77"/>
              </a:rPr>
              <a:t>и ги регистрира като 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beans.</a:t>
            </a:r>
          </a:p>
          <a:p>
            <a:pPr marL="0" indent="0">
              <a:buNone/>
            </a:pPr>
            <a:endParaRPr lang="en-GB" sz="2000" b="0" i="0" dirty="0">
              <a:solidFill>
                <a:srgbClr val="242424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r>
              <a:rPr lang="en-GB" sz="2000" b="1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@Component</a:t>
            </a:r>
            <a:r>
              <a:rPr lang="en-GB" sz="2000" b="0" i="0" dirty="0">
                <a:solidFill>
                  <a:srgbClr val="242424"/>
                </a:solidFill>
                <a:effectLst/>
                <a:latin typeface="Palatino" pitchFamily="2" charset="77"/>
                <a:ea typeface="Palatino" pitchFamily="2" charset="77"/>
              </a:rPr>
              <a:t>: A general-purpose annotation for defining beans.</a:t>
            </a:r>
          </a:p>
          <a:p>
            <a:endParaRPr lang="en-GB" sz="2000" b="0" i="0" dirty="0">
              <a:solidFill>
                <a:srgbClr val="242424"/>
              </a:solidFill>
              <a:effectLst/>
              <a:latin typeface=""/>
            </a:endParaRPr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5C6BE-2A45-8F74-DDC2-B5202211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70CA8-EAAA-F768-0FC5-EF58E93C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3657600"/>
            <a:ext cx="4102100" cy="16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6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64AB-6337-C928-C044-4591F5A0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304800"/>
            <a:ext cx="10742832" cy="990601"/>
          </a:xfrm>
        </p:spPr>
        <p:txBody>
          <a:bodyPr>
            <a:normAutofit fontScale="90000"/>
          </a:bodyPr>
          <a:lstStyle/>
          <a:p>
            <a:r>
              <a:rPr lang="en-GB" i="0" dirty="0">
                <a:solidFill>
                  <a:srgbClr val="242424"/>
                </a:solidFill>
                <a:effectLst/>
                <a:latin typeface=""/>
              </a:rPr>
              <a:t>Specialized Annotations</a:t>
            </a:r>
            <a:br>
              <a:rPr lang="en-GB" b="1" i="0" dirty="0">
                <a:solidFill>
                  <a:srgbClr val="242424"/>
                </a:solidFill>
                <a:effectLst/>
                <a:latin typeface="sohne"/>
              </a:rPr>
            </a:b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4FE4B-6ACB-773F-C6B2-1A57C754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066800"/>
            <a:ext cx="10742832" cy="5110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b="1" i="0" dirty="0">
                <a:solidFill>
                  <a:srgbClr val="242424"/>
                </a:solidFill>
                <a:effectLst/>
                <a:latin typeface=""/>
              </a:rPr>
              <a:t>@</a:t>
            </a:r>
            <a:r>
              <a:rPr lang="bg-BG" sz="2000" b="1" i="0" dirty="0">
                <a:solidFill>
                  <a:srgbClr val="242424"/>
                </a:solidFill>
                <a:effectLst/>
                <a:latin typeface=""/>
              </a:rPr>
              <a:t> </a:t>
            </a:r>
            <a:r>
              <a:rPr lang="en-GB" sz="2000" b="1" i="0" dirty="0">
                <a:solidFill>
                  <a:srgbClr val="242424"/>
                </a:solidFill>
                <a:effectLst/>
                <a:latin typeface=""/>
              </a:rPr>
              <a:t>Service</a:t>
            </a:r>
            <a:r>
              <a:rPr lang="bg-BG" sz="2000" b="1" i="0" dirty="0">
                <a:solidFill>
                  <a:srgbClr val="242424"/>
                </a:solidFill>
                <a:effectLst/>
                <a:latin typeface=""/>
              </a:rPr>
              <a:t> </a:t>
            </a:r>
          </a:p>
          <a:p>
            <a:pPr marL="0" indent="0">
              <a:buNone/>
            </a:pPr>
            <a:r>
              <a:rPr lang="bg-BG" sz="2000" dirty="0">
                <a:latin typeface=""/>
              </a:rPr>
              <a:t>Анотацията @</a:t>
            </a:r>
            <a:r>
              <a:rPr lang="en-GB" sz="2000" dirty="0">
                <a:latin typeface=""/>
              </a:rPr>
              <a:t>Service </a:t>
            </a:r>
            <a:r>
              <a:rPr lang="bg-BG" sz="2000" dirty="0">
                <a:latin typeface=""/>
              </a:rPr>
              <a:t>наследява @</a:t>
            </a:r>
            <a:r>
              <a:rPr lang="en-GB" sz="2000" dirty="0">
                <a:latin typeface=""/>
              </a:rPr>
              <a:t>Component, </a:t>
            </a:r>
            <a:r>
              <a:rPr lang="bg-BG" sz="2000" dirty="0">
                <a:latin typeface=""/>
              </a:rPr>
              <a:t>използвана за </a:t>
            </a:r>
            <a:r>
              <a:rPr lang="en-GB" sz="2000" dirty="0">
                <a:latin typeface=""/>
              </a:rPr>
              <a:t>bean-</a:t>
            </a:r>
            <a:r>
              <a:rPr lang="bg-BG" sz="2000" dirty="0" err="1">
                <a:latin typeface=""/>
              </a:rPr>
              <a:t>ове</a:t>
            </a:r>
            <a:r>
              <a:rPr lang="bg-BG" sz="2000" dirty="0">
                <a:latin typeface=""/>
              </a:rPr>
              <a:t> от </a:t>
            </a:r>
            <a:r>
              <a:rPr lang="en-GB" sz="2000" dirty="0">
                <a:latin typeface=""/>
              </a:rPr>
              <a:t>service layer, </a:t>
            </a:r>
            <a:r>
              <a:rPr lang="bg-BG" sz="2000" dirty="0">
                <a:latin typeface=""/>
              </a:rPr>
              <a:t>които обикновено съдържат бизнес логика. Не съдържа допълнителна логика освен да </a:t>
            </a:r>
            <a:r>
              <a:rPr lang="bg-BG" sz="2000" dirty="0" err="1">
                <a:latin typeface=""/>
              </a:rPr>
              <a:t>маркир</a:t>
            </a:r>
            <a:r>
              <a:rPr lang="en-US" sz="2000" dirty="0">
                <a:latin typeface=""/>
              </a:rPr>
              <a:t>a</a:t>
            </a:r>
            <a:r>
              <a:rPr lang="bg-BG" sz="2000" dirty="0">
                <a:latin typeface=""/>
              </a:rPr>
              <a:t> </a:t>
            </a:r>
            <a:r>
              <a:rPr lang="en-US" sz="2000" dirty="0">
                <a:latin typeface=""/>
              </a:rPr>
              <a:t>service layer-a</a:t>
            </a:r>
            <a:r>
              <a:rPr lang="bg-BG" sz="2000" dirty="0">
                <a:latin typeface=""/>
              </a:rPr>
              <a:t>  </a:t>
            </a:r>
          </a:p>
          <a:p>
            <a:pPr marL="0" indent="0">
              <a:buNone/>
            </a:pPr>
            <a:endParaRPr lang="en-US" sz="2000" dirty="0">
              <a:latin typeface=""/>
            </a:endParaRPr>
          </a:p>
          <a:p>
            <a:pPr marL="0" indent="0">
              <a:buNone/>
            </a:pPr>
            <a:r>
              <a:rPr lang="en-GB" sz="2000" b="1" i="0" dirty="0">
                <a:solidFill>
                  <a:srgbClr val="242424"/>
                </a:solidFill>
                <a:effectLst/>
                <a:latin typeface=""/>
              </a:rPr>
              <a:t>@Repository </a:t>
            </a:r>
          </a:p>
          <a:p>
            <a:pPr marL="0" indent="0">
              <a:buNone/>
            </a:pPr>
            <a:r>
              <a:rPr lang="bg-BG" sz="20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Използва се з</a:t>
            </a: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а </a:t>
            </a:r>
            <a:r>
              <a:rPr lang="en-BG" sz="20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data access logic</a:t>
            </a:r>
            <a:r>
              <a:rPr lang="en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(e.g., DAOs or repositories).</a:t>
            </a:r>
            <a:br>
              <a:rPr lang="en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sz="2000" dirty="0">
                <a:latin typeface=""/>
              </a:rPr>
              <a:t>автоматично предоставя обработка на изключения, свързани с базата данни. Трансформира изключенията на </a:t>
            </a:r>
            <a:r>
              <a:rPr lang="en-GB" sz="2000" dirty="0">
                <a:latin typeface=""/>
              </a:rPr>
              <a:t>JPA </a:t>
            </a:r>
            <a:r>
              <a:rPr lang="bg-BG" sz="2000" dirty="0">
                <a:latin typeface=""/>
              </a:rPr>
              <a:t>или </a:t>
            </a:r>
            <a:r>
              <a:rPr lang="en-GB" sz="2000" dirty="0">
                <a:latin typeface=""/>
              </a:rPr>
              <a:t>JDBC (</a:t>
            </a:r>
            <a:r>
              <a:rPr lang="bg-BG" sz="2000" dirty="0">
                <a:latin typeface=""/>
              </a:rPr>
              <a:t>като </a:t>
            </a:r>
            <a:r>
              <a:rPr lang="en-GB" sz="2000" dirty="0" err="1">
                <a:latin typeface=""/>
              </a:rPr>
              <a:t>SQLException</a:t>
            </a:r>
            <a:r>
              <a:rPr lang="en-GB" sz="2000" dirty="0">
                <a:latin typeface=""/>
              </a:rPr>
              <a:t>) </a:t>
            </a:r>
            <a:r>
              <a:rPr lang="bg-BG" sz="2000" dirty="0">
                <a:latin typeface=""/>
              </a:rPr>
              <a:t>в </a:t>
            </a:r>
            <a:r>
              <a:rPr lang="en-GB" sz="2000" dirty="0">
                <a:latin typeface=""/>
              </a:rPr>
              <a:t>Spring-</a:t>
            </a:r>
            <a:r>
              <a:rPr lang="bg-BG" sz="2000" dirty="0">
                <a:latin typeface=""/>
              </a:rPr>
              <a:t>специфични изключения (например </a:t>
            </a:r>
            <a:r>
              <a:rPr lang="en-GB" sz="2000" dirty="0" err="1">
                <a:latin typeface=""/>
              </a:rPr>
              <a:t>DataAccessException</a:t>
            </a:r>
            <a:r>
              <a:rPr lang="en-GB" sz="2000" dirty="0">
                <a:latin typeface=""/>
              </a:rPr>
              <a:t>), </a:t>
            </a:r>
            <a:r>
              <a:rPr lang="bg-BG" sz="2000" dirty="0">
                <a:latin typeface=""/>
              </a:rPr>
              <a:t>което улеснява управлението на грешки.</a:t>
            </a:r>
            <a:endParaRPr lang="en-US" sz="2000" dirty="0">
              <a:latin typeface=""/>
            </a:endParaRPr>
          </a:p>
          <a:p>
            <a:pPr marL="0" indent="0">
              <a:buNone/>
            </a:pPr>
            <a:endParaRPr lang="bg-BG" sz="2000" dirty="0">
              <a:latin typeface="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242424"/>
                </a:solidFill>
                <a:latin typeface=""/>
              </a:rPr>
              <a:t>@Controller</a:t>
            </a:r>
            <a:r>
              <a:rPr lang="bg-BG" sz="2000" b="1" dirty="0">
                <a:solidFill>
                  <a:srgbClr val="242424"/>
                </a:solidFill>
                <a:latin typeface=""/>
              </a:rPr>
              <a:t> - </a:t>
            </a:r>
            <a:r>
              <a:rPr lang="bg-BG" sz="2000" dirty="0">
                <a:latin typeface=""/>
              </a:rPr>
              <a:t>използва за обработка на </a:t>
            </a:r>
            <a:r>
              <a:rPr lang="en-GB" sz="2000" dirty="0">
                <a:latin typeface=""/>
              </a:rPr>
              <a:t>HTTP </a:t>
            </a:r>
            <a:r>
              <a:rPr lang="bg-BG" sz="2000" dirty="0">
                <a:latin typeface=""/>
              </a:rPr>
              <a:t>заявки и връщане на отговори към клиента. Обикновено връща име на изглед (</a:t>
            </a:r>
            <a:r>
              <a:rPr lang="en-GB" sz="2000" dirty="0">
                <a:latin typeface=""/>
              </a:rPr>
              <a:t>view), </a:t>
            </a:r>
            <a:r>
              <a:rPr lang="bg-BG" sz="2000" dirty="0">
                <a:latin typeface=""/>
              </a:rPr>
              <a:t>като </a:t>
            </a:r>
            <a:r>
              <a:rPr lang="en-GB" sz="2000" dirty="0">
                <a:latin typeface=""/>
              </a:rPr>
              <a:t>HTML </a:t>
            </a:r>
            <a:r>
              <a:rPr lang="bg-BG" sz="2000" dirty="0">
                <a:latin typeface=""/>
              </a:rPr>
              <a:t>или </a:t>
            </a:r>
            <a:r>
              <a:rPr lang="en-GB" sz="2000" dirty="0">
                <a:latin typeface=""/>
              </a:rPr>
              <a:t>JSP </a:t>
            </a:r>
            <a:r>
              <a:rPr lang="bg-BG" sz="2000" dirty="0">
                <a:latin typeface=""/>
              </a:rPr>
              <a:t>страница, чрез </a:t>
            </a:r>
            <a:r>
              <a:rPr lang="en-GB" sz="2000" dirty="0" err="1">
                <a:latin typeface=""/>
              </a:rPr>
              <a:t>ViewResolver</a:t>
            </a:r>
            <a:r>
              <a:rPr lang="en-GB" sz="2000" dirty="0">
                <a:latin typeface=""/>
              </a:rPr>
              <a:t>.</a:t>
            </a:r>
            <a:r>
              <a:rPr lang="bg-BG" sz="2000" b="1" dirty="0">
                <a:latin typeface=""/>
              </a:rPr>
              <a:t> Не връща директно данни:</a:t>
            </a:r>
            <a:r>
              <a:rPr lang="bg-BG" sz="2000" dirty="0">
                <a:latin typeface=""/>
              </a:rPr>
              <a:t> Ако искате да връщате </a:t>
            </a:r>
            <a:r>
              <a:rPr lang="en-GB" sz="2000" dirty="0">
                <a:latin typeface=""/>
              </a:rPr>
              <a:t>JSON </a:t>
            </a:r>
            <a:r>
              <a:rPr lang="bg-BG" sz="2000" dirty="0">
                <a:latin typeface=""/>
              </a:rPr>
              <a:t>или </a:t>
            </a:r>
            <a:r>
              <a:rPr lang="en-GB" sz="2000" dirty="0">
                <a:latin typeface=""/>
              </a:rPr>
              <a:t>XML, </a:t>
            </a:r>
            <a:r>
              <a:rPr lang="bg-BG" sz="2000" dirty="0">
                <a:latin typeface=""/>
              </a:rPr>
              <a:t>трябва да използвате @</a:t>
            </a:r>
            <a:r>
              <a:rPr lang="en-GB" sz="2000" dirty="0" err="1">
                <a:latin typeface=""/>
              </a:rPr>
              <a:t>RestController</a:t>
            </a:r>
            <a:r>
              <a:rPr lang="en-GB" sz="2000" dirty="0">
                <a:latin typeface=""/>
              </a:rPr>
              <a:t>, </a:t>
            </a:r>
            <a:r>
              <a:rPr lang="bg-BG" sz="2000" dirty="0">
                <a:latin typeface=""/>
              </a:rPr>
              <a:t>което е комбинация от @</a:t>
            </a:r>
            <a:r>
              <a:rPr lang="en-GB" sz="2000" dirty="0">
                <a:latin typeface=""/>
              </a:rPr>
              <a:t>Controller </a:t>
            </a:r>
            <a:r>
              <a:rPr lang="bg-BG" sz="2000" dirty="0">
                <a:latin typeface=""/>
              </a:rPr>
              <a:t>и @</a:t>
            </a:r>
            <a:r>
              <a:rPr lang="en-GB" sz="2000" dirty="0" err="1">
                <a:latin typeface=""/>
              </a:rPr>
              <a:t>ResponseBody</a:t>
            </a:r>
            <a:r>
              <a:rPr lang="en-GB" sz="2000" dirty="0">
                <a:latin typeface=""/>
              </a:rPr>
              <a:t>.</a:t>
            </a:r>
            <a:endParaRPr lang="en-BG" sz="2000" dirty="0">
              <a:latin typeface="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E148A-B232-A041-2B57-CF809264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0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90FC-E5A2-18BB-A81C-2FAACD172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365127"/>
            <a:ext cx="10438032" cy="854074"/>
          </a:xfrm>
        </p:spPr>
        <p:txBody>
          <a:bodyPr>
            <a:normAutofit/>
          </a:bodyPr>
          <a:lstStyle/>
          <a:p>
            <a:r>
              <a:rPr lang="bg-BG" sz="3200" dirty="0">
                <a:latin typeface=""/>
              </a:rPr>
              <a:t>Как се инжектират </a:t>
            </a:r>
            <a:r>
              <a:rPr lang="en-US" sz="3200" dirty="0">
                <a:latin typeface=""/>
              </a:rPr>
              <a:t>bean-</a:t>
            </a:r>
            <a:r>
              <a:rPr lang="bg-BG" sz="3200" dirty="0" err="1">
                <a:latin typeface=""/>
              </a:rPr>
              <a:t>овете</a:t>
            </a:r>
            <a:endParaRPr lang="en-BG" sz="3200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3D629-EF98-F5C9-BBCB-BC443764C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219200"/>
            <a:ext cx="10512863" cy="4957763"/>
          </a:xfrm>
        </p:spPr>
        <p:txBody>
          <a:bodyPr>
            <a:normAutofit/>
          </a:bodyPr>
          <a:lstStyle/>
          <a:p>
            <a:r>
              <a:rPr lang="bg-BG" sz="2000" dirty="0">
                <a:latin typeface=""/>
              </a:rPr>
              <a:t>Когато говорим за </a:t>
            </a:r>
            <a:r>
              <a:rPr lang="en-GB" sz="2000" b="1" dirty="0">
                <a:latin typeface=""/>
              </a:rPr>
              <a:t>Dependency Injection</a:t>
            </a:r>
            <a:r>
              <a:rPr lang="en-GB" sz="2000" dirty="0">
                <a:latin typeface=""/>
              </a:rPr>
              <a:t> </a:t>
            </a:r>
            <a:r>
              <a:rPr lang="bg-BG" sz="2000" dirty="0">
                <a:latin typeface=""/>
              </a:rPr>
              <a:t>в </a:t>
            </a:r>
            <a:r>
              <a:rPr lang="en-GB" sz="2000" dirty="0">
                <a:latin typeface=""/>
              </a:rPr>
              <a:t>Spring, </a:t>
            </a:r>
            <a:r>
              <a:rPr lang="bg-BG" sz="2000" dirty="0">
                <a:latin typeface=""/>
              </a:rPr>
              <a:t>се стремим да дадем на обектите (</a:t>
            </a:r>
            <a:r>
              <a:rPr lang="en-GB" sz="2000" dirty="0">
                <a:latin typeface=""/>
              </a:rPr>
              <a:t>Bean-</a:t>
            </a:r>
            <a:r>
              <a:rPr lang="bg-BG" sz="2000" dirty="0" err="1">
                <a:latin typeface=""/>
              </a:rPr>
              <a:t>ове</a:t>
            </a:r>
            <a:r>
              <a:rPr lang="bg-BG" sz="2000" dirty="0">
                <a:latin typeface=""/>
              </a:rPr>
              <a:t>) техните зависимости, без те сами да трябва да ги създават. Това прави кода по-гъвкав, лесен за тестове и поддръжка.</a:t>
            </a:r>
            <a:endParaRPr lang="en-US" sz="2000" dirty="0">
              <a:latin typeface=""/>
            </a:endParaRPr>
          </a:p>
          <a:p>
            <a:endParaRPr lang="en-US" sz="2000" dirty="0">
              <a:latin typeface=""/>
            </a:endParaRPr>
          </a:p>
          <a:p>
            <a:pPr marL="0" indent="0">
              <a:buNone/>
            </a:pPr>
            <a:r>
              <a:rPr lang="bg-BG" sz="2000" dirty="0">
                <a:latin typeface=""/>
              </a:rPr>
              <a:t>За инжектиране на </a:t>
            </a:r>
            <a:r>
              <a:rPr lang="en-US" sz="2000" dirty="0">
                <a:latin typeface=""/>
              </a:rPr>
              <a:t>dependencies </a:t>
            </a:r>
            <a:r>
              <a:rPr lang="bg-BG" sz="2000" dirty="0">
                <a:latin typeface=""/>
              </a:rPr>
              <a:t>се използва:</a:t>
            </a:r>
          </a:p>
          <a:p>
            <a:pPr marL="0" indent="0">
              <a:buNone/>
            </a:pPr>
            <a:endParaRPr lang="bg-BG" sz="2000" dirty="0">
              <a:latin typeface=""/>
            </a:endParaRPr>
          </a:p>
          <a:p>
            <a:r>
              <a:rPr lang="en-GB" sz="2000" dirty="0">
                <a:latin typeface=""/>
              </a:rPr>
              <a:t>Constructor Injection</a:t>
            </a:r>
            <a:endParaRPr lang="bg-BG" sz="2000" dirty="0">
              <a:latin typeface=""/>
            </a:endParaRPr>
          </a:p>
          <a:p>
            <a:r>
              <a:rPr lang="en-US" sz="2000" dirty="0">
                <a:latin typeface=""/>
              </a:rPr>
              <a:t>Setter injection</a:t>
            </a:r>
          </a:p>
          <a:p>
            <a:r>
              <a:rPr lang="en-US" sz="2000" dirty="0">
                <a:latin typeface=""/>
              </a:rPr>
              <a:t>Field injection</a:t>
            </a:r>
            <a:endParaRPr lang="bg-BG" sz="2000" dirty="0">
              <a:latin typeface=""/>
            </a:endParaRPr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8C1D1-AC38-171A-6C98-91439C88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2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4423" name="Rectangle 4444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771" y="639520"/>
            <a:ext cx="3428107" cy="1719072"/>
          </a:xfrm>
        </p:spPr>
        <p:txBody>
          <a:bodyPr anchor="b">
            <a:normAutofit/>
          </a:bodyPr>
          <a:lstStyle/>
          <a:p>
            <a:r>
              <a:rPr lang="bg-BG" sz="4500"/>
              <a:t>Съдържание</a:t>
            </a:r>
          </a:p>
        </p:txBody>
      </p:sp>
      <p:sp>
        <p:nvSpPr>
          <p:cNvPr id="4444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10" y="2573756"/>
            <a:ext cx="3254247" cy="18288"/>
          </a:xfrm>
          <a:custGeom>
            <a:avLst/>
            <a:gdLst>
              <a:gd name="connsiteX0" fmla="*/ 0 w 3254247"/>
              <a:gd name="connsiteY0" fmla="*/ 0 h 18288"/>
              <a:gd name="connsiteX1" fmla="*/ 618307 w 3254247"/>
              <a:gd name="connsiteY1" fmla="*/ 0 h 18288"/>
              <a:gd name="connsiteX2" fmla="*/ 1269156 w 3254247"/>
              <a:gd name="connsiteY2" fmla="*/ 0 h 18288"/>
              <a:gd name="connsiteX3" fmla="*/ 1952548 w 3254247"/>
              <a:gd name="connsiteY3" fmla="*/ 0 h 18288"/>
              <a:gd name="connsiteX4" fmla="*/ 2635940 w 3254247"/>
              <a:gd name="connsiteY4" fmla="*/ 0 h 18288"/>
              <a:gd name="connsiteX5" fmla="*/ 3254247 w 3254247"/>
              <a:gd name="connsiteY5" fmla="*/ 0 h 18288"/>
              <a:gd name="connsiteX6" fmla="*/ 3254247 w 3254247"/>
              <a:gd name="connsiteY6" fmla="*/ 18288 h 18288"/>
              <a:gd name="connsiteX7" fmla="*/ 2538313 w 3254247"/>
              <a:gd name="connsiteY7" fmla="*/ 18288 h 18288"/>
              <a:gd name="connsiteX8" fmla="*/ 1822378 w 3254247"/>
              <a:gd name="connsiteY8" fmla="*/ 18288 h 18288"/>
              <a:gd name="connsiteX9" fmla="*/ 1171529 w 3254247"/>
              <a:gd name="connsiteY9" fmla="*/ 18288 h 18288"/>
              <a:gd name="connsiteX10" fmla="*/ 0 w 3254247"/>
              <a:gd name="connsiteY10" fmla="*/ 18288 h 18288"/>
              <a:gd name="connsiteX11" fmla="*/ 0 w 3254247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4247" h="18288" fill="none" extrusionOk="0">
                <a:moveTo>
                  <a:pt x="0" y="0"/>
                </a:moveTo>
                <a:cubicBezTo>
                  <a:pt x="144450" y="-12392"/>
                  <a:pt x="427337" y="305"/>
                  <a:pt x="618307" y="0"/>
                </a:cubicBezTo>
                <a:cubicBezTo>
                  <a:pt x="809277" y="-305"/>
                  <a:pt x="1078885" y="8814"/>
                  <a:pt x="1269156" y="0"/>
                </a:cubicBezTo>
                <a:cubicBezTo>
                  <a:pt x="1459427" y="-8814"/>
                  <a:pt x="1722292" y="-25341"/>
                  <a:pt x="1952548" y="0"/>
                </a:cubicBezTo>
                <a:cubicBezTo>
                  <a:pt x="2182804" y="25341"/>
                  <a:pt x="2398437" y="-22277"/>
                  <a:pt x="2635940" y="0"/>
                </a:cubicBezTo>
                <a:cubicBezTo>
                  <a:pt x="2873443" y="22277"/>
                  <a:pt x="3033770" y="159"/>
                  <a:pt x="3254247" y="0"/>
                </a:cubicBezTo>
                <a:cubicBezTo>
                  <a:pt x="3253538" y="8157"/>
                  <a:pt x="3253834" y="12125"/>
                  <a:pt x="3254247" y="18288"/>
                </a:cubicBezTo>
                <a:cubicBezTo>
                  <a:pt x="2959973" y="-3940"/>
                  <a:pt x="2715651" y="17499"/>
                  <a:pt x="2538313" y="18288"/>
                </a:cubicBezTo>
                <a:cubicBezTo>
                  <a:pt x="2360975" y="19077"/>
                  <a:pt x="2071193" y="10564"/>
                  <a:pt x="1822378" y="18288"/>
                </a:cubicBezTo>
                <a:cubicBezTo>
                  <a:pt x="1573564" y="26012"/>
                  <a:pt x="1460056" y="11360"/>
                  <a:pt x="1171529" y="18288"/>
                </a:cubicBezTo>
                <a:cubicBezTo>
                  <a:pt x="883002" y="25216"/>
                  <a:pt x="556569" y="57254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4247" h="18288" stroke="0" extrusionOk="0">
                <a:moveTo>
                  <a:pt x="0" y="0"/>
                </a:moveTo>
                <a:cubicBezTo>
                  <a:pt x="245716" y="-28411"/>
                  <a:pt x="413361" y="22670"/>
                  <a:pt x="618307" y="0"/>
                </a:cubicBezTo>
                <a:cubicBezTo>
                  <a:pt x="823253" y="-22670"/>
                  <a:pt x="907327" y="17544"/>
                  <a:pt x="1171529" y="0"/>
                </a:cubicBezTo>
                <a:cubicBezTo>
                  <a:pt x="1435731" y="-17544"/>
                  <a:pt x="1714065" y="-34404"/>
                  <a:pt x="1887463" y="0"/>
                </a:cubicBezTo>
                <a:cubicBezTo>
                  <a:pt x="2060861" y="34404"/>
                  <a:pt x="2348517" y="24017"/>
                  <a:pt x="2505770" y="0"/>
                </a:cubicBezTo>
                <a:cubicBezTo>
                  <a:pt x="2663023" y="-24017"/>
                  <a:pt x="3030962" y="-27792"/>
                  <a:pt x="3254247" y="0"/>
                </a:cubicBezTo>
                <a:cubicBezTo>
                  <a:pt x="3253983" y="4493"/>
                  <a:pt x="3254631" y="9472"/>
                  <a:pt x="3254247" y="18288"/>
                </a:cubicBezTo>
                <a:cubicBezTo>
                  <a:pt x="2934372" y="-7513"/>
                  <a:pt x="2749175" y="38681"/>
                  <a:pt x="2603398" y="18288"/>
                </a:cubicBezTo>
                <a:cubicBezTo>
                  <a:pt x="2457621" y="-2105"/>
                  <a:pt x="2184707" y="10633"/>
                  <a:pt x="1887463" y="18288"/>
                </a:cubicBezTo>
                <a:cubicBezTo>
                  <a:pt x="1590219" y="25943"/>
                  <a:pt x="1494607" y="28003"/>
                  <a:pt x="1334241" y="18288"/>
                </a:cubicBezTo>
                <a:cubicBezTo>
                  <a:pt x="1173875" y="8573"/>
                  <a:pt x="962016" y="17971"/>
                  <a:pt x="683392" y="18288"/>
                </a:cubicBezTo>
                <a:cubicBezTo>
                  <a:pt x="404768" y="18605"/>
                  <a:pt x="256873" y="5009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630771" y="2807208"/>
            <a:ext cx="3428107" cy="3410712"/>
          </a:xfrm>
        </p:spPr>
        <p:txBody>
          <a:bodyPr anchor="t">
            <a:normAutofit lnSpcReduction="10000"/>
          </a:bodyPr>
          <a:lstStyle/>
          <a:p>
            <a:pPr marL="527685" indent="-514984">
              <a:spcBef>
                <a:spcPts val="1019"/>
              </a:spcBef>
              <a:buAutoNum type="arabicPeriod"/>
              <a:tabLst>
                <a:tab pos="527685" algn="l"/>
              </a:tabLst>
            </a:pPr>
            <a:r>
              <a:rPr lang="en-GB" sz="2200" dirty="0">
                <a:latin typeface="Palatino" pitchFamily="2" charset="77"/>
                <a:ea typeface="Palatino" pitchFamily="2" charset="77"/>
                <a:cs typeface="Calibri"/>
              </a:rPr>
              <a:t>Spring </a:t>
            </a:r>
            <a:r>
              <a:rPr lang="en-GB" sz="2200" dirty="0" err="1">
                <a:latin typeface="Palatino" pitchFamily="2" charset="77"/>
                <a:ea typeface="Palatino" pitchFamily="2" charset="77"/>
                <a:cs typeface="Calibri"/>
              </a:rPr>
              <a:t>inicializer</a:t>
            </a:r>
            <a:endParaRPr lang="en-GB" sz="22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 marL="527685" indent="-514984">
              <a:spcBef>
                <a:spcPts val="1019"/>
              </a:spcBef>
              <a:buAutoNum type="arabicPeriod"/>
              <a:tabLst>
                <a:tab pos="527685" algn="l"/>
              </a:tabLst>
            </a:pPr>
            <a:r>
              <a:rPr lang="en-GB" sz="2200" dirty="0">
                <a:latin typeface="Palatino" pitchFamily="2" charset="77"/>
                <a:ea typeface="Palatino" pitchFamily="2" charset="77"/>
                <a:cs typeface="Calibri"/>
              </a:rPr>
              <a:t>Spring overview – </a:t>
            </a:r>
            <a:r>
              <a:rPr lang="en-GB" sz="2200" dirty="0" err="1">
                <a:latin typeface="Palatino" pitchFamily="2" charset="77"/>
                <a:ea typeface="Palatino" pitchFamily="2" charset="77"/>
                <a:cs typeface="Calibri"/>
              </a:rPr>
              <a:t>spring.io</a:t>
            </a:r>
            <a:endParaRPr lang="en-GB" sz="22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 marL="527685" indent="-514984">
              <a:spcBef>
                <a:spcPts val="1019"/>
              </a:spcBef>
              <a:buAutoNum type="arabicPeriod"/>
              <a:tabLst>
                <a:tab pos="527685" algn="l"/>
              </a:tabLst>
            </a:pPr>
            <a:r>
              <a:rPr lang="en-GB" sz="2200" dirty="0">
                <a:latin typeface="Palatino" pitchFamily="2" charset="77"/>
                <a:ea typeface="Palatino" pitchFamily="2" charset="77"/>
                <a:cs typeface="Calibri"/>
              </a:rPr>
              <a:t>Solid –dependency inversion</a:t>
            </a:r>
          </a:p>
          <a:p>
            <a:pPr marL="527685" indent="-514984">
              <a:spcBef>
                <a:spcPts val="1019"/>
              </a:spcBef>
              <a:buAutoNum type="arabicPeriod"/>
              <a:tabLst>
                <a:tab pos="527685" algn="l"/>
              </a:tabLst>
            </a:pPr>
            <a:r>
              <a:rPr lang="en-GB" sz="2200" dirty="0">
                <a:latin typeface="Palatino" pitchFamily="2" charset="77"/>
                <a:ea typeface="Palatino" pitchFamily="2" charset="77"/>
                <a:cs typeface="Calibri"/>
              </a:rPr>
              <a:t>Value ,properties</a:t>
            </a:r>
          </a:p>
          <a:p>
            <a:pPr marL="527685" indent="-514984">
              <a:spcBef>
                <a:spcPts val="1019"/>
              </a:spcBef>
              <a:buAutoNum type="arabicPeriod"/>
              <a:tabLst>
                <a:tab pos="527685" algn="l"/>
              </a:tabLst>
            </a:pPr>
            <a:r>
              <a:rPr lang="en-GB" sz="2200" dirty="0">
                <a:latin typeface="Palatino" pitchFamily="2" charset="77"/>
                <a:ea typeface="Palatino" pitchFamily="2" charset="77"/>
                <a:cs typeface="Calibri"/>
              </a:rPr>
              <a:t>Beans and Lifecycle</a:t>
            </a:r>
          </a:p>
          <a:p>
            <a:pPr marL="527685" indent="-514984">
              <a:spcBef>
                <a:spcPts val="1019"/>
              </a:spcBef>
              <a:buAutoNum type="arabicPeriod"/>
              <a:tabLst>
                <a:tab pos="527685" algn="l"/>
              </a:tabLst>
            </a:pPr>
            <a:r>
              <a:rPr lang="en-GB" sz="2200" dirty="0">
                <a:latin typeface="Palatino" pitchFamily="2" charset="77"/>
                <a:ea typeface="Palatino" pitchFamily="2" charset="77"/>
                <a:cs typeface="Calibri"/>
              </a:rPr>
              <a:t>Ways of Injecting beans</a:t>
            </a:r>
          </a:p>
          <a:p>
            <a:pPr marL="12701" indent="0">
              <a:spcBef>
                <a:spcPts val="1019"/>
              </a:spcBef>
              <a:buNone/>
              <a:tabLst>
                <a:tab pos="527685" algn="l"/>
              </a:tabLst>
            </a:pPr>
            <a:endParaRPr lang="en-GB" sz="2200" dirty="0">
              <a:cs typeface="Calibri"/>
            </a:endParaRPr>
          </a:p>
          <a:p>
            <a:pPr marL="527685" indent="-514984">
              <a:spcBef>
                <a:spcPts val="1019"/>
              </a:spcBef>
              <a:buAutoNum type="arabicPeriod"/>
              <a:tabLst>
                <a:tab pos="527685" algn="l"/>
              </a:tabLst>
            </a:pPr>
            <a:endParaRPr lang="en-GB" sz="2200" dirty="0">
              <a:cs typeface="Calibri"/>
            </a:endParaRPr>
          </a:p>
          <a:p>
            <a:pPr marL="527685" indent="-514984">
              <a:spcBef>
                <a:spcPts val="1019"/>
              </a:spcBef>
              <a:buAutoNum type="arabicPeriod"/>
              <a:tabLst>
                <a:tab pos="527685" algn="l"/>
              </a:tabLst>
            </a:pPr>
            <a:endParaRPr lang="en-GB" sz="2200" dirty="0">
              <a:cs typeface="Calibri"/>
            </a:endParaRPr>
          </a:p>
          <a:p>
            <a:pPr marL="527685" indent="-514984">
              <a:spcBef>
                <a:spcPts val="1019"/>
              </a:spcBef>
              <a:buAutoNum type="arabicPeriod"/>
              <a:tabLst>
                <a:tab pos="527685" algn="l"/>
              </a:tabLst>
            </a:pPr>
            <a:endParaRPr lang="en-GB" sz="2200" dirty="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FE6F99-E494-0C8F-076B-E11846CF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83" y="1599991"/>
            <a:ext cx="6901923" cy="365801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D66754B-9CB8-40A1-A59E-787BBADB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0"/>
            <a:ext cx="2742486" cy="365125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fld id="{C014DD1E-5D91-48A3-AD6D-45FBA980D10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50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A2D7-4FA0-6AF7-587F-15AB8FB7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365127"/>
            <a:ext cx="10590432" cy="85407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"/>
              </a:rPr>
              <a:t>Constructor-Based Dependency Injection</a:t>
            </a:r>
            <a:br>
              <a:rPr lang="en-GB" dirty="0"/>
            </a:b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64AE-7102-A60F-5A55-26FA98550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914400"/>
            <a:ext cx="10742832" cy="5262563"/>
          </a:xfrm>
        </p:spPr>
        <p:txBody>
          <a:bodyPr>
            <a:normAutofit/>
          </a:bodyPr>
          <a:lstStyle/>
          <a:p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При този подход зависимостите се подават чрез конструктора на класа.</a:t>
            </a:r>
            <a:endParaRPr lang="en-US" sz="20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Всички зависимости се декларират като аргументи в конструктора.</a:t>
            </a:r>
            <a:r>
              <a:rPr lang="en-GB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Spring </a:t>
            </a: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автоматично инжектира нужните </a:t>
            </a:r>
            <a:r>
              <a:rPr lang="en-GB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Bean-</a:t>
            </a:r>
            <a:r>
              <a:rPr lang="bg-BG" sz="20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ове</a:t>
            </a: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, когато създава обекта.</a:t>
            </a:r>
            <a:endParaRPr lang="en-BG" sz="20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"/>
              </a:rPr>
              <a:t>Dependencies </a:t>
            </a:r>
            <a:r>
              <a:rPr lang="bg-BG" sz="2000" dirty="0">
                <a:latin typeface=""/>
              </a:rPr>
              <a:t>са </a:t>
            </a:r>
            <a:r>
              <a:rPr lang="en-US" sz="2000" dirty="0">
                <a:latin typeface=""/>
              </a:rPr>
              <a:t>final  </a:t>
            </a:r>
            <a:r>
              <a:rPr lang="bg-BG" sz="2000" dirty="0">
                <a:latin typeface=""/>
              </a:rPr>
              <a:t>и </a:t>
            </a:r>
            <a:r>
              <a:rPr lang="en-US" sz="2000" dirty="0">
                <a:latin typeface=""/>
              </a:rPr>
              <a:t>thread safe </a:t>
            </a:r>
            <a:r>
              <a:rPr lang="bg-BG" sz="2000" dirty="0">
                <a:latin typeface=""/>
              </a:rPr>
              <a:t>няма опасност да ги промени</a:t>
            </a:r>
            <a:r>
              <a:rPr lang="en-US" sz="2000" dirty="0">
                <a:latin typeface=""/>
              </a:rPr>
              <a:t> - Immutability</a:t>
            </a:r>
            <a:endParaRPr lang="bg-BG" sz="2000" dirty="0">
              <a:latin typeface=""/>
            </a:endParaRPr>
          </a:p>
          <a:p>
            <a:r>
              <a:rPr lang="bg-BG" sz="2000" dirty="0">
                <a:latin typeface=""/>
              </a:rPr>
              <a:t>Ясна декларация – като погледнем </a:t>
            </a:r>
            <a:r>
              <a:rPr lang="bg-BG" sz="2000" dirty="0" err="1">
                <a:latin typeface=""/>
              </a:rPr>
              <a:t>конструктура</a:t>
            </a:r>
            <a:r>
              <a:rPr lang="bg-BG" sz="2000" dirty="0">
                <a:latin typeface=""/>
              </a:rPr>
              <a:t> по лесно за разбиране и тестване</a:t>
            </a:r>
          </a:p>
          <a:p>
            <a:r>
              <a:rPr lang="en-US" sz="2000" dirty="0">
                <a:latin typeface=""/>
              </a:rPr>
              <a:t>Mandatory dependency –</a:t>
            </a:r>
            <a:r>
              <a:rPr lang="bg-BG" sz="2000" dirty="0">
                <a:latin typeface=""/>
              </a:rPr>
              <a:t> ако липсва </a:t>
            </a:r>
            <a:r>
              <a:rPr lang="en-US" sz="2000" dirty="0">
                <a:latin typeface=""/>
              </a:rPr>
              <a:t>dependency </a:t>
            </a:r>
            <a:r>
              <a:rPr lang="bg-BG" sz="2000" dirty="0">
                <a:latin typeface=""/>
              </a:rPr>
              <a:t>- </a:t>
            </a:r>
            <a:r>
              <a:rPr lang="en-US" sz="2000" dirty="0">
                <a:latin typeface=""/>
              </a:rPr>
              <a:t> compile time error</a:t>
            </a:r>
            <a:endParaRPr lang="bg-BG" sz="2000" dirty="0">
              <a:latin typeface=""/>
            </a:endParaRPr>
          </a:p>
          <a:p>
            <a:r>
              <a:rPr lang="bg-BG" sz="2000" dirty="0">
                <a:latin typeface=""/>
              </a:rPr>
              <a:t>Недостатък – при много </a:t>
            </a:r>
            <a:r>
              <a:rPr lang="en-US" sz="2000" dirty="0">
                <a:latin typeface=""/>
              </a:rPr>
              <a:t>dependencies – </a:t>
            </a:r>
            <a:r>
              <a:rPr lang="bg-BG" sz="2000" dirty="0">
                <a:latin typeface=""/>
              </a:rPr>
              <a:t>голям </a:t>
            </a:r>
            <a:r>
              <a:rPr lang="bg-BG" sz="2000" dirty="0" err="1">
                <a:latin typeface=""/>
              </a:rPr>
              <a:t>конструктур</a:t>
            </a:r>
            <a:endParaRPr lang="en-US" sz="2000" dirty="0">
              <a:latin typeface=""/>
            </a:endParaRPr>
          </a:p>
          <a:p>
            <a:endParaRPr lang="en-US" sz="2000" dirty="0">
              <a:latin typeface=""/>
            </a:endParaRPr>
          </a:p>
          <a:p>
            <a:pPr marL="0" indent="0">
              <a:buNone/>
            </a:pPr>
            <a:r>
              <a:rPr lang="en-US" sz="1400" dirty="0">
                <a:latin typeface=""/>
              </a:rPr>
              <a:t>@Component </a:t>
            </a:r>
          </a:p>
          <a:p>
            <a:pPr marL="0" indent="0">
              <a:buNone/>
            </a:pPr>
            <a:r>
              <a:rPr lang="en-US" sz="1400" dirty="0">
                <a:latin typeface=""/>
              </a:rPr>
              <a:t>public class </a:t>
            </a:r>
            <a:r>
              <a:rPr lang="en-US" sz="1400" dirty="0" err="1">
                <a:latin typeface=""/>
              </a:rPr>
              <a:t>CarService</a:t>
            </a:r>
            <a:r>
              <a:rPr lang="en-US" sz="1400" dirty="0">
                <a:latin typeface=""/>
              </a:rPr>
              <a:t> { </a:t>
            </a:r>
          </a:p>
          <a:p>
            <a:pPr marL="0" indent="0">
              <a:buNone/>
            </a:pPr>
            <a:r>
              <a:rPr lang="en-US" sz="1400" dirty="0">
                <a:latin typeface=""/>
              </a:rPr>
              <a:t>private final </a:t>
            </a:r>
            <a:r>
              <a:rPr lang="en-US" sz="1400" dirty="0" err="1">
                <a:latin typeface=""/>
              </a:rPr>
              <a:t>CarRepository</a:t>
            </a:r>
            <a:r>
              <a:rPr lang="en-US" sz="1400" dirty="0">
                <a:latin typeface=""/>
              </a:rPr>
              <a:t> </a:t>
            </a:r>
            <a:r>
              <a:rPr lang="en-US" sz="1400" dirty="0" err="1">
                <a:latin typeface=""/>
              </a:rPr>
              <a:t>carRepository</a:t>
            </a:r>
            <a:r>
              <a:rPr lang="en-US" sz="1400" dirty="0">
                <a:latin typeface=""/>
              </a:rPr>
              <a:t>; </a:t>
            </a:r>
          </a:p>
          <a:p>
            <a:pPr marL="0" indent="0">
              <a:buNone/>
            </a:pPr>
            <a:r>
              <a:rPr lang="en-US" sz="1400" b="1" dirty="0">
                <a:latin typeface=""/>
              </a:rPr>
              <a:t>// Constructor Injection </a:t>
            </a:r>
          </a:p>
          <a:p>
            <a:pPr marL="0" indent="0">
              <a:buNone/>
            </a:pPr>
            <a:r>
              <a:rPr lang="en-US" sz="1400" b="1" dirty="0">
                <a:latin typeface=""/>
              </a:rPr>
              <a:t>public </a:t>
            </a:r>
            <a:r>
              <a:rPr lang="en-US" sz="1400" b="1" dirty="0" err="1">
                <a:latin typeface=""/>
              </a:rPr>
              <a:t>CarService</a:t>
            </a:r>
            <a:r>
              <a:rPr lang="en-US" sz="1400" b="1" dirty="0">
                <a:latin typeface=""/>
              </a:rPr>
              <a:t>(</a:t>
            </a:r>
            <a:r>
              <a:rPr lang="en-US" sz="1400" b="1" dirty="0" err="1">
                <a:latin typeface=""/>
              </a:rPr>
              <a:t>CarRepository</a:t>
            </a:r>
            <a:r>
              <a:rPr lang="en-US" sz="1400" b="1" dirty="0">
                <a:latin typeface=""/>
              </a:rPr>
              <a:t> </a:t>
            </a:r>
            <a:r>
              <a:rPr lang="en-US" sz="1400" b="1" dirty="0" err="1">
                <a:latin typeface=""/>
              </a:rPr>
              <a:t>carRepository</a:t>
            </a:r>
            <a:r>
              <a:rPr lang="en-US" sz="1400" b="1" dirty="0">
                <a:latin typeface=""/>
              </a:rPr>
              <a:t>) { </a:t>
            </a:r>
            <a:r>
              <a:rPr lang="en-US" sz="1400" b="1" dirty="0" err="1">
                <a:latin typeface=""/>
              </a:rPr>
              <a:t>this.carRepository</a:t>
            </a:r>
            <a:r>
              <a:rPr lang="en-US" sz="1400" b="1" dirty="0">
                <a:latin typeface=""/>
              </a:rPr>
              <a:t> = </a:t>
            </a:r>
            <a:r>
              <a:rPr lang="en-US" sz="1400" b="1" dirty="0" err="1">
                <a:latin typeface=""/>
              </a:rPr>
              <a:t>carRepository</a:t>
            </a:r>
            <a:r>
              <a:rPr lang="en-US" sz="1400" b="1" dirty="0">
                <a:latin typeface=""/>
              </a:rPr>
              <a:t>; }</a:t>
            </a:r>
          </a:p>
          <a:p>
            <a:endParaRPr lang="en-US" sz="2000" dirty="0">
              <a:latin typeface=""/>
            </a:endParaRPr>
          </a:p>
          <a:p>
            <a:endParaRPr lang="en-US" sz="2000" dirty="0">
              <a:latin typeface="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F7DBF-C870-5E77-778A-5A1AFECC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0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75CE-CC23-7E67-CD79-DEC6022B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"/>
              </a:rPr>
              <a:t>Setter-Based Dependency Injection</a:t>
            </a:r>
            <a:br>
              <a:rPr lang="en-GB" dirty="0"/>
            </a:b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1125-DB25-7CA7-3B72-1917AF440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3" y="1143000"/>
            <a:ext cx="10590432" cy="5033963"/>
          </a:xfrm>
        </p:spPr>
        <p:txBody>
          <a:bodyPr>
            <a:noAutofit/>
          </a:bodyPr>
          <a:lstStyle/>
          <a:p>
            <a:pPr marL="0" lvl="0" indent="0">
              <a:buSzPts val="1000"/>
              <a:buNone/>
              <a:tabLst>
                <a:tab pos="457200" algn="l"/>
              </a:tabLst>
            </a:pPr>
            <a:r>
              <a:rPr lang="bg-BG" sz="1600" dirty="0">
                <a:latin typeface=""/>
              </a:rPr>
              <a:t>При този подход зависимостите се подават чрез </a:t>
            </a:r>
            <a:r>
              <a:rPr lang="en-GB" sz="1600" dirty="0">
                <a:latin typeface=""/>
              </a:rPr>
              <a:t>setter </a:t>
            </a:r>
            <a:r>
              <a:rPr lang="bg-BG" sz="1600" dirty="0">
                <a:latin typeface=""/>
              </a:rPr>
              <a:t>методи (методи за задаване на стойности).</a:t>
            </a:r>
            <a:endParaRPr lang="en-US" sz="1600" dirty="0">
              <a:latin typeface=""/>
            </a:endParaRPr>
          </a:p>
          <a:p>
            <a:pPr marL="0" indent="0">
              <a:buSzPts val="1000"/>
              <a:buNone/>
              <a:tabLst>
                <a:tab pos="457200" algn="l"/>
              </a:tabLst>
            </a:pPr>
            <a:r>
              <a:rPr lang="en-US" sz="1600" dirty="0">
                <a:latin typeface=""/>
              </a:rPr>
              <a:t>Spring </a:t>
            </a:r>
            <a:r>
              <a:rPr lang="bg-BG" sz="1600" dirty="0">
                <a:latin typeface=""/>
              </a:rPr>
              <a:t>инжектира зависимостта, като извиква </a:t>
            </a:r>
            <a:r>
              <a:rPr lang="en-US" sz="1600" dirty="0">
                <a:latin typeface=""/>
              </a:rPr>
              <a:t>setter </a:t>
            </a:r>
            <a:r>
              <a:rPr lang="bg-BG" sz="1600" dirty="0">
                <a:latin typeface=""/>
              </a:rPr>
              <a:t>методите на обекта след създаването му.</a:t>
            </a:r>
            <a:endParaRPr lang="en-US" sz="1600" dirty="0">
              <a:latin typeface=""/>
            </a:endParaRPr>
          </a:p>
          <a:p>
            <a:pPr marL="0" indent="0">
              <a:buSzPts val="1000"/>
              <a:buNone/>
              <a:tabLst>
                <a:tab pos="457200" algn="l"/>
              </a:tabLst>
            </a:pPr>
            <a:r>
              <a:rPr lang="bg-BG" sz="1600" dirty="0">
                <a:latin typeface=""/>
              </a:rPr>
              <a:t>По-лесно е да инжектирате незадължителни зависимости (т.е. такива, които не са критични за работата на обекта).Позволява промяна на зависимостите по време на изпълнение, ако е необходимо.</a:t>
            </a:r>
            <a:endParaRPr lang="en-US" sz="1600" dirty="0">
              <a:latin typeface=""/>
            </a:endParaRPr>
          </a:p>
          <a:p>
            <a:pPr marL="0" indent="0">
              <a:buSzPts val="1000"/>
              <a:buNone/>
              <a:tabLst>
                <a:tab pos="457200" algn="l"/>
              </a:tabLst>
            </a:pPr>
            <a:r>
              <a:rPr lang="bg-BG" sz="1600" dirty="0">
                <a:latin typeface=""/>
              </a:rPr>
              <a:t>Зависимостите могат да бъдат променени, което може да доведе до проблеми с </a:t>
            </a:r>
            <a:r>
              <a:rPr lang="bg-BG" sz="1600" dirty="0" err="1">
                <a:latin typeface=""/>
              </a:rPr>
              <a:t>консистентността</a:t>
            </a:r>
            <a:r>
              <a:rPr lang="bg-BG" sz="1600" dirty="0">
                <a:latin typeface=""/>
              </a:rPr>
              <a:t>.</a:t>
            </a:r>
            <a:r>
              <a:rPr lang="en-US" sz="1600" dirty="0">
                <a:latin typeface=""/>
              </a:rPr>
              <a:t> </a:t>
            </a:r>
            <a:r>
              <a:rPr lang="bg-BG" sz="1600" dirty="0">
                <a:latin typeface=""/>
              </a:rPr>
              <a:t>Няма гаранция, че всички зависимости са зададени правилно преди използването на обекта.</a:t>
            </a:r>
            <a:endParaRPr lang="en-US" sz="1600" dirty="0">
              <a:latin typeface=""/>
            </a:endParaRPr>
          </a:p>
          <a:p>
            <a:pPr marL="0" lvl="0" indent="0">
              <a:buSzPts val="1000"/>
              <a:buNone/>
              <a:tabLst>
                <a:tab pos="457200" algn="l"/>
              </a:tabLst>
            </a:pPr>
            <a:r>
              <a:rPr lang="en-US" sz="1600" dirty="0">
                <a:latin typeface=""/>
              </a:rPr>
              <a:t>Setter – optional ,</a:t>
            </a:r>
            <a:r>
              <a:rPr lang="bg-BG" sz="1600" dirty="0">
                <a:latin typeface=""/>
              </a:rPr>
              <a:t>може да</a:t>
            </a:r>
            <a:r>
              <a:rPr lang="en-US" sz="1600" dirty="0">
                <a:latin typeface=""/>
              </a:rPr>
              <a:t> </a:t>
            </a:r>
            <a:r>
              <a:rPr lang="bg-BG" sz="1600" dirty="0">
                <a:latin typeface=""/>
              </a:rPr>
              <a:t>се</a:t>
            </a:r>
            <a:r>
              <a:rPr lang="en-US" sz="1600" dirty="0">
                <a:latin typeface=""/>
              </a:rPr>
              <a:t> </a:t>
            </a:r>
            <a:r>
              <a:rPr lang="bg-BG" sz="1600" dirty="0">
                <a:latin typeface=""/>
              </a:rPr>
              <a:t>променят </a:t>
            </a:r>
            <a:r>
              <a:rPr lang="en-US" sz="1600" dirty="0">
                <a:latin typeface=""/>
              </a:rPr>
              <a:t>dependencies</a:t>
            </a:r>
            <a:r>
              <a:rPr lang="bg-BG" sz="1600" dirty="0">
                <a:latin typeface=""/>
              </a:rPr>
              <a:t>,но има риск</a:t>
            </a:r>
            <a:r>
              <a:rPr lang="en-US" sz="1600" dirty="0">
                <a:latin typeface=""/>
              </a:rPr>
              <a:t> </a:t>
            </a:r>
            <a:r>
              <a:rPr lang="bg-BG" sz="1600" dirty="0">
                <a:latin typeface=""/>
              </a:rPr>
              <a:t>ако не се</a:t>
            </a:r>
            <a:r>
              <a:rPr lang="en-US" sz="1600" dirty="0">
                <a:latin typeface=""/>
              </a:rPr>
              <a:t> </a:t>
            </a:r>
            <a:r>
              <a:rPr lang="bg-BG" sz="1600" dirty="0">
                <a:latin typeface=""/>
              </a:rPr>
              <a:t>извика </a:t>
            </a:r>
            <a:r>
              <a:rPr lang="en-US" sz="1600" dirty="0">
                <a:latin typeface=""/>
              </a:rPr>
              <a:t>setter, dependency </a:t>
            </a:r>
            <a:r>
              <a:rPr lang="bg-BG" sz="1600" dirty="0">
                <a:latin typeface=""/>
              </a:rPr>
              <a:t>да не се </a:t>
            </a:r>
            <a:r>
              <a:rPr lang="bg-BG" sz="1600" dirty="0" err="1">
                <a:latin typeface=""/>
              </a:rPr>
              <a:t>иницилизира</a:t>
            </a:r>
            <a:r>
              <a:rPr lang="bg-BG" sz="1600" dirty="0">
                <a:latin typeface=""/>
              </a:rPr>
              <a:t> и да доведе до </a:t>
            </a:r>
            <a:r>
              <a:rPr lang="en-US" sz="1600" dirty="0">
                <a:latin typeface=""/>
              </a:rPr>
              <a:t>runtime errors.</a:t>
            </a:r>
            <a:endParaRPr lang="en-BG" sz="16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bg-B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@Component</a:t>
            </a:r>
            <a:endParaRPr lang="en-B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public class Store {</a:t>
            </a:r>
            <a:endParaRPr lang="en-B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private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ItemRepository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itemRepository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en-B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// Setter Injection</a:t>
            </a:r>
            <a:endParaRPr lang="en-B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@</a:t>
            </a:r>
            <a:r>
              <a:rPr lang="en-US" sz="16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Autowired</a:t>
            </a:r>
            <a:endParaRPr lang="en-BG" sz="16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public void </a:t>
            </a:r>
            <a:r>
              <a:rPr lang="en-US" sz="16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setItemRepository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6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ItemRepository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itemRepository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{</a:t>
            </a:r>
            <a:endParaRPr lang="en-BG" sz="16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this.itemRepository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itemRepository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en-B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}</a:t>
            </a:r>
            <a:endParaRPr lang="en-B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1F2F0-74AA-6E5E-08B2-DF7B4AA3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17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D59F-FCF7-95CD-837B-69C14AD0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G" sz="3200" dirty="0">
                <a:latin typeface=""/>
              </a:rPr>
              <a:t>Field Based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BA96-88D0-BC39-EE10-B4E177CE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447800"/>
            <a:ext cx="10512863" cy="47291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При този подход зависимостите се инжектират директно в полетата (член-променливи) на класа.</a:t>
            </a:r>
          </a:p>
          <a:p>
            <a:pPr marL="0" indent="0">
              <a:buNone/>
            </a:pPr>
            <a:endParaRPr lang="en-US" sz="20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Spring </a:t>
            </a: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автоматично инжектира стойностите директно в полетата чрез анотацията @</a:t>
            </a:r>
            <a:r>
              <a:rPr lang="en-GB" sz="20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Autowired</a:t>
            </a:r>
            <a:r>
              <a:rPr lang="en-GB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Най-лесен за имплементиране (по-малко код).Изчистен и кратък код. </a:t>
            </a:r>
            <a:r>
              <a:rPr lang="bg-BG" sz="20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Ползваме ги в тестовете</a:t>
            </a:r>
          </a:p>
          <a:p>
            <a:pPr marL="0" indent="0">
              <a:buNone/>
            </a:pP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Недостатъци :</a:t>
            </a:r>
          </a:p>
          <a:p>
            <a:pPr marL="0" indent="0">
              <a:buNone/>
            </a:pP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Нарушава принципа на </a:t>
            </a:r>
            <a:r>
              <a:rPr lang="bg-BG" sz="20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капсулация</a:t>
            </a: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, защото зависимостите са директно достъпни.</a:t>
            </a:r>
          </a:p>
          <a:p>
            <a:pPr marL="0" indent="0">
              <a:buNone/>
            </a:pPr>
            <a:r>
              <a:rPr lang="bg-BG" sz="20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депенденситата</a:t>
            </a: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не се виждат в </a:t>
            </a:r>
            <a:r>
              <a:rPr lang="bg-BG" sz="20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конструктура</a:t>
            </a:r>
            <a:endParaRPr lang="en-BG" sz="20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полетата не може да се </a:t>
            </a:r>
            <a:r>
              <a:rPr lang="bg-BG" sz="20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мокват</a:t>
            </a:r>
            <a:r>
              <a:rPr lang="bg-BG" sz="20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лесно и правят кода по труден за разбиране</a:t>
            </a:r>
            <a:endParaRPr lang="en-BG" sz="2000" kern="100" dirty="0"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BG" sz="18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@Component</a:t>
            </a:r>
          </a:p>
          <a:p>
            <a:pPr marL="0" indent="0">
              <a:buNone/>
            </a:pP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public class Store {</a:t>
            </a:r>
          </a:p>
          <a:p>
            <a:pPr marL="0" indent="0">
              <a:buNone/>
            </a:pP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</a:t>
            </a:r>
            <a:r>
              <a:rPr lang="en-BG" sz="18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@Autowired</a:t>
            </a:r>
          </a:p>
          <a:p>
            <a:pPr marL="0" indent="0">
              <a:buNone/>
            </a:pPr>
            <a:r>
              <a:rPr lang="en-BG" sz="18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private ItemRepository itemRepository;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0630E-17FA-DC79-42AB-0F6FC923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90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09FD-ABC8-2F1B-E13A-187B3A0F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5127"/>
            <a:ext cx="10666632" cy="755152"/>
          </a:xfrm>
        </p:spPr>
        <p:txBody>
          <a:bodyPr>
            <a:normAutofit/>
          </a:bodyPr>
          <a:lstStyle/>
          <a:p>
            <a:r>
              <a:rPr lang="en-BG" sz="32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Bean Lifecycle in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3E613-78BD-814D-236E-7BB05F168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81" y="990600"/>
            <a:ext cx="10895232" cy="5262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Spring 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управлява целия жизнен цикъл на </a:t>
            </a:r>
            <a:r>
              <a:rPr lang="en-GB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bean-</a:t>
            </a:r>
            <a:r>
              <a:rPr lang="bg-BG" sz="19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овете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lifecycle of beans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n-BG" sz="19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BG" sz="19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Instantiation</a:t>
            </a: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900" kern="100" dirty="0"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Dependencies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се инжектират в </a:t>
            </a:r>
            <a:r>
              <a:rPr lang="en-GB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bean-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а. </a:t>
            </a:r>
          </a:p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BG" sz="19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Dependency Injection</a:t>
            </a: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Зависимостите(</a:t>
            </a: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Dependencies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) се инжектират в </a:t>
            </a:r>
            <a:r>
              <a:rPr lang="en-GB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bean-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а.</a:t>
            </a: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BG" sz="19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Initialization</a:t>
            </a: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: Custom initialization logic can be executed (e.g., via @PostConstruct).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BG" sz="19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Usage</a:t>
            </a: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Bean-</a:t>
            </a:r>
            <a:r>
              <a:rPr lang="bg-BG" sz="19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ът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е готов за употреба. </a:t>
            </a:r>
          </a:p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BG" sz="19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Destruction</a:t>
            </a:r>
            <a:r>
              <a:rPr lang="en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Bean-</a:t>
            </a:r>
            <a:r>
              <a:rPr lang="bg-BG" sz="19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ът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се унищожава, когато контейнерът се затваря Извиква методите </a:t>
            </a:r>
            <a:r>
              <a:rPr lang="bg-BG" sz="19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анотирани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с</a:t>
            </a:r>
            <a:r>
              <a:rPr lang="en-GB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@</a:t>
            </a:r>
            <a:r>
              <a:rPr lang="en-GB" sz="19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PreDestroy</a:t>
            </a:r>
            <a:r>
              <a:rPr lang="en-GB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bg-BG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Това се използва за освобождаване на ресурси или </a:t>
            </a:r>
            <a:r>
              <a:rPr lang="en-GB" sz="19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cleanup tasks.</a:t>
            </a:r>
            <a:endParaRPr lang="en-BG" sz="1900" kern="1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bg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BG" sz="15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@Component</a:t>
            </a:r>
          </a:p>
          <a:p>
            <a:pPr marL="0" indent="0">
              <a:buNone/>
            </a:pPr>
            <a:r>
              <a:rPr lang="en-BG" sz="15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public class ExampleBean {</a:t>
            </a:r>
          </a:p>
          <a:p>
            <a:pPr marL="0" indent="0">
              <a:buNone/>
            </a:pPr>
            <a:r>
              <a:rPr lang="en-BG" sz="15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    </a:t>
            </a:r>
            <a:r>
              <a:rPr lang="en-BG" sz="15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@PostConstruct</a:t>
            </a:r>
          </a:p>
          <a:p>
            <a:pPr marL="0" indent="0">
              <a:buNone/>
            </a:pPr>
            <a:r>
              <a:rPr lang="en-BG" sz="15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      public void init() {</a:t>
            </a:r>
          </a:p>
          <a:p>
            <a:pPr marL="0" indent="0">
              <a:buNone/>
            </a:pPr>
            <a:r>
              <a:rPr lang="en-BG" sz="15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           System.out.println("Bean is initialized");</a:t>
            </a:r>
          </a:p>
          <a:p>
            <a:pPr marL="0" indent="0">
              <a:buNone/>
            </a:pPr>
            <a:r>
              <a:rPr lang="en-BG" sz="15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} </a:t>
            </a:r>
          </a:p>
          <a:p>
            <a:pPr marL="0" indent="0">
              <a:buNone/>
            </a:pPr>
            <a:r>
              <a:rPr lang="en-BG" sz="1500" b="1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@PreDestroy</a:t>
            </a:r>
          </a:p>
          <a:p>
            <a:pPr marL="0" indent="0">
              <a:buNone/>
            </a:pPr>
            <a:r>
              <a:rPr lang="en-BG" sz="15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   public void destroy() {System.out.println("Bean is destroyed"); }}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endParaRPr lang="en-B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D0B60-6FC1-A60A-FC9C-D854A615E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605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5D15-E47E-F003-6F2F-D5181878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Bean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989F1-5B25-30CC-CFD6-05F1C6D8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2E0BCF-8DCF-1AFF-1F06-F46116A1F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501" y="1825625"/>
            <a:ext cx="86078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E9FB-7B06-9DD5-348E-B08FE4F1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Защо са ни </a:t>
            </a:r>
            <a:r>
              <a:rPr lang="en-US" sz="3200" dirty="0"/>
              <a:t>beans</a:t>
            </a:r>
            <a:endParaRPr lang="en-BG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60348-FB1B-FF99-0B4B-36FEA1D7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600200"/>
            <a:ext cx="10512863" cy="4576763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BG" sz="2000" b="1" kern="100" dirty="0">
                <a:effectLst/>
                <a:latin typeface=""/>
                <a:ea typeface="Aptos" panose="020B0004020202020204" pitchFamily="34" charset="0"/>
                <a:cs typeface="Calibri" panose="020F0502020204030204" pitchFamily="34" charset="0"/>
              </a:rPr>
              <a:t>Encapsulate Business Logic</a:t>
            </a:r>
            <a:r>
              <a:rPr lang="en-BG" sz="2000" kern="100" dirty="0">
                <a:effectLst/>
                <a:latin typeface=""/>
                <a:ea typeface="Aptos" panose="020B0004020202020204" pitchFamily="34" charset="0"/>
                <a:cs typeface="Calibri" panose="020F0502020204030204" pitchFamily="34" charset="0"/>
              </a:rPr>
              <a:t>: They are reusable components for application logic.</a:t>
            </a:r>
          </a:p>
          <a:p>
            <a:pPr marL="0" lvl="0" indent="0">
              <a:buNone/>
              <a:tabLst>
                <a:tab pos="457200" algn="l"/>
              </a:tabLst>
            </a:pPr>
            <a:endParaRPr lang="en-BG" sz="2000" kern="100" dirty="0">
              <a:effectLst/>
              <a:latin typeface="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BG" sz="2000" b="1" kern="100" dirty="0">
                <a:effectLst/>
                <a:latin typeface=""/>
                <a:ea typeface="Aptos" panose="020B0004020202020204" pitchFamily="34" charset="0"/>
                <a:cs typeface="Calibri" panose="020F0502020204030204" pitchFamily="34" charset="0"/>
              </a:rPr>
              <a:t>Promote Loose Coupling</a:t>
            </a:r>
            <a:r>
              <a:rPr lang="en-BG" sz="2000" kern="100" dirty="0">
                <a:effectLst/>
                <a:latin typeface=""/>
                <a:ea typeface="Aptos" panose="020B0004020202020204" pitchFamily="34" charset="0"/>
                <a:cs typeface="Calibri" panose="020F0502020204030204" pitchFamily="34" charset="0"/>
              </a:rPr>
              <a:t>: Dependencies between beans are handled by the container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endParaRPr lang="en-BG" sz="2000" kern="100" dirty="0">
              <a:effectLst/>
              <a:latin typeface="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BG" sz="2000" b="1" kern="100" dirty="0">
                <a:effectLst/>
                <a:latin typeface=""/>
                <a:ea typeface="Aptos" panose="020B0004020202020204" pitchFamily="34" charset="0"/>
                <a:cs typeface="Calibri" panose="020F0502020204030204" pitchFamily="34" charset="0"/>
              </a:rPr>
              <a:t>Centralize Configuration</a:t>
            </a:r>
            <a:r>
              <a:rPr lang="en-BG" sz="2000" kern="100" dirty="0">
                <a:effectLst/>
                <a:latin typeface=""/>
                <a:ea typeface="Aptos" panose="020B0004020202020204" pitchFamily="34" charset="0"/>
                <a:cs typeface="Calibri" panose="020F0502020204030204" pitchFamily="34" charset="0"/>
              </a:rPr>
              <a:t>: Their lifecycle and dependencies can be managed and configured in one place.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endParaRPr lang="en-BG" sz="2000" kern="100" dirty="0">
              <a:effectLst/>
              <a:latin typeface="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BG" sz="2000" b="1" kern="100" dirty="0">
                <a:effectLst/>
                <a:latin typeface=""/>
                <a:ea typeface="Aptos" panose="020B0004020202020204" pitchFamily="34" charset="0"/>
                <a:cs typeface="Calibri" panose="020F0502020204030204" pitchFamily="34" charset="0"/>
              </a:rPr>
              <a:t>Enable Testability</a:t>
            </a:r>
            <a:r>
              <a:rPr lang="en-BG" sz="2000" kern="100" dirty="0">
                <a:effectLst/>
                <a:latin typeface=""/>
                <a:ea typeface="Aptos" panose="020B0004020202020204" pitchFamily="34" charset="0"/>
                <a:cs typeface="Calibri" panose="020F0502020204030204" pitchFamily="34" charset="0"/>
              </a:rPr>
              <a:t>: Dependency injection makes it easy to replace beans with mock objects during testing.</a:t>
            </a:r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8115E-950D-BC89-96FF-30B28620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24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271" y="365125"/>
            <a:ext cx="11164539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88F57-A2E1-0592-DA83-A5AB1BF6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73" y="586822"/>
            <a:ext cx="3559325" cy="1645920"/>
          </a:xfrm>
        </p:spPr>
        <p:txBody>
          <a:bodyPr>
            <a:normAutofit/>
          </a:bodyPr>
          <a:lstStyle/>
          <a:p>
            <a:r>
              <a:rPr lang="en-GB" sz="3200"/>
              <a:t>Using @Qualifier to Distinguish Beans</a:t>
            </a:r>
            <a:br>
              <a:rPr lang="en-GB" sz="3200"/>
            </a:br>
            <a:endParaRPr lang="en-BG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280" y="1057739"/>
            <a:ext cx="12798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2245" y="1400640"/>
            <a:ext cx="1463040" cy="18283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0063-9A6B-B62D-454C-BB1B2034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624" y="457200"/>
            <a:ext cx="6386220" cy="1775542"/>
          </a:xfrm>
        </p:spPr>
        <p:txBody>
          <a:bodyPr anchor="ctr">
            <a:normAutofit fontScale="92500" lnSpcReduction="10000"/>
          </a:bodyPr>
          <a:lstStyle/>
          <a:p>
            <a:endParaRPr lang="en-US" sz="1600" dirty="0">
              <a:latin typeface=""/>
            </a:endParaRPr>
          </a:p>
          <a:p>
            <a:r>
              <a:rPr lang="bg-BG" sz="1600" dirty="0">
                <a:latin typeface=""/>
              </a:rPr>
              <a:t>Когато имате няколко </a:t>
            </a:r>
            <a:r>
              <a:rPr lang="en-GB" sz="1600" dirty="0">
                <a:latin typeface=""/>
              </a:rPr>
              <a:t>bean-</a:t>
            </a:r>
            <a:r>
              <a:rPr lang="bg-BG" sz="1600" dirty="0">
                <a:latin typeface=""/>
              </a:rPr>
              <a:t>а от един и същи тип, използвайте анотацията @</a:t>
            </a:r>
            <a:r>
              <a:rPr lang="en-GB" sz="1600" dirty="0">
                <a:latin typeface=""/>
              </a:rPr>
              <a:t>Qualifier, </a:t>
            </a:r>
            <a:r>
              <a:rPr lang="bg-BG" sz="1600" dirty="0">
                <a:latin typeface=""/>
              </a:rPr>
              <a:t>за да посочите кой от тях трябва да бъде инжектиран. Това е особено полезно, когато имате няколко реализации на интерфейс или когато </a:t>
            </a:r>
            <a:r>
              <a:rPr lang="en-GB" sz="1600" dirty="0">
                <a:latin typeface=""/>
              </a:rPr>
              <a:t>bean-</a:t>
            </a:r>
            <a:r>
              <a:rPr lang="bg-BG" sz="1600" dirty="0" err="1">
                <a:latin typeface=""/>
              </a:rPr>
              <a:t>овете</a:t>
            </a:r>
            <a:r>
              <a:rPr lang="bg-BG" sz="1600" dirty="0">
                <a:latin typeface=""/>
              </a:rPr>
              <a:t> са създадени с различни конфигурации. Ако имаме </a:t>
            </a:r>
            <a:r>
              <a:rPr lang="en-US" sz="1600" dirty="0">
                <a:latin typeface=""/>
              </a:rPr>
              <a:t>interface </a:t>
            </a:r>
            <a:r>
              <a:rPr lang="en-US" sz="1600" dirty="0" err="1">
                <a:latin typeface=""/>
              </a:rPr>
              <a:t>paymentService</a:t>
            </a:r>
            <a:r>
              <a:rPr lang="en-US" sz="1600" dirty="0">
                <a:latin typeface=""/>
              </a:rPr>
              <a:t> </a:t>
            </a:r>
            <a:r>
              <a:rPr lang="bg-BG" sz="1600" dirty="0">
                <a:latin typeface=""/>
              </a:rPr>
              <a:t>и две негови имплементации,</a:t>
            </a:r>
            <a:r>
              <a:rPr lang="en-US" sz="1600" dirty="0">
                <a:latin typeface=""/>
              </a:rPr>
              <a:t> </a:t>
            </a:r>
            <a:r>
              <a:rPr lang="bg-BG" sz="1600" dirty="0">
                <a:latin typeface=""/>
              </a:rPr>
              <a:t>с </a:t>
            </a:r>
            <a:r>
              <a:rPr lang="en-US" sz="1600" dirty="0">
                <a:latin typeface=""/>
              </a:rPr>
              <a:t>Qualifier </a:t>
            </a:r>
            <a:r>
              <a:rPr lang="bg-BG" sz="1600" dirty="0">
                <a:latin typeface=""/>
              </a:rPr>
              <a:t>оказваме на </a:t>
            </a:r>
            <a:r>
              <a:rPr lang="en-US" sz="1600" dirty="0">
                <a:latin typeface=""/>
              </a:rPr>
              <a:t>Spring </a:t>
            </a:r>
            <a:r>
              <a:rPr lang="bg-BG" sz="1600" dirty="0">
                <a:latin typeface=""/>
              </a:rPr>
              <a:t>коя да инжектира:</a:t>
            </a:r>
          </a:p>
          <a:p>
            <a:endParaRPr lang="en-BG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89637-0DA5-A474-4C13-63A061F1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38" y="2927273"/>
            <a:ext cx="11161917" cy="30974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056D0-032E-91D7-DBFB-24ED3C29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0"/>
            <a:ext cx="27424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4DD1E-5D91-48A3-AD6D-45FBA980D10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9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DC917-37BB-881E-833C-9AC3E99D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0" y="365127"/>
            <a:ext cx="10512863" cy="108267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"/>
              </a:rPr>
              <a:t>Differentiating Beans with Different Configurations</a:t>
            </a:r>
            <a:br>
              <a:rPr lang="en-GB" sz="3200" dirty="0">
                <a:latin typeface=""/>
              </a:rPr>
            </a:br>
            <a:endParaRPr lang="en-BG" sz="3200" dirty="0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27D70-B95C-498D-0913-7B07513C2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19200"/>
            <a:ext cx="10666632" cy="4957763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Ако имаме </a:t>
            </a:r>
            <a:r>
              <a:rPr lang="en-BG" dirty="0"/>
              <a:t>bean-</a:t>
            </a:r>
            <a:r>
              <a:rPr lang="bg-BG" dirty="0" err="1"/>
              <a:t>ове</a:t>
            </a:r>
            <a:r>
              <a:rPr lang="bg-BG" dirty="0"/>
              <a:t> </a:t>
            </a:r>
            <a:r>
              <a:rPr lang="en-US" dirty="0"/>
              <a:t> </a:t>
            </a:r>
            <a:r>
              <a:rPr lang="bg-BG" dirty="0"/>
              <a:t>с различна конфигурация</a:t>
            </a:r>
            <a:r>
              <a:rPr lang="en-US" dirty="0"/>
              <a:t>,</a:t>
            </a:r>
            <a:r>
              <a:rPr lang="bg-BG" dirty="0"/>
              <a:t> но един и същи тип:</a:t>
            </a:r>
          </a:p>
          <a:p>
            <a:pPr marL="0" indent="0">
              <a:buNone/>
            </a:pP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5EB97-712D-08C1-81FE-0A3DF8E7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8733F-1C32-867E-A85B-FB8B9972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5" y="2321392"/>
            <a:ext cx="6896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8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B254-4DA8-337F-D484-861CC4D9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082833"/>
          </a:xfrm>
        </p:spPr>
        <p:txBody>
          <a:bodyPr>
            <a:normAutofit/>
          </a:bodyPr>
          <a:lstStyle/>
          <a:p>
            <a:r>
              <a:rPr lang="en-US" sz="3200" dirty="0"/>
              <a:t>Qualifier</a:t>
            </a:r>
            <a:endParaRPr lang="en-BG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C6F7C-2680-7CFA-C0BF-881DC682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000" dirty="0">
                <a:latin typeface=""/>
              </a:rPr>
              <a:t>В </a:t>
            </a:r>
            <a:r>
              <a:rPr lang="en-US" sz="2000" dirty="0">
                <a:latin typeface=""/>
              </a:rPr>
              <a:t>Service </a:t>
            </a:r>
            <a:r>
              <a:rPr lang="bg-BG" sz="2000" dirty="0">
                <a:latin typeface=""/>
              </a:rPr>
              <a:t>трябва да специфицираме кой да използваме :</a:t>
            </a:r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2D4DF-8908-3D69-B158-C20FE65E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C74CA-404A-12F4-7FF7-5DD64FDA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592546"/>
            <a:ext cx="7772400" cy="28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2D51-19BE-F987-8E23-C371FD9D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@Primary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A612-398D-832E-1AC6-567AE3E18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524000"/>
            <a:ext cx="10666632" cy="4652963"/>
          </a:xfrm>
        </p:spPr>
        <p:txBody>
          <a:bodyPr>
            <a:normAutofit/>
          </a:bodyPr>
          <a:lstStyle/>
          <a:p>
            <a:r>
              <a:rPr lang="bg-BG" sz="2000" dirty="0"/>
              <a:t>Анотацията @</a:t>
            </a:r>
            <a:r>
              <a:rPr lang="en-GB" sz="2000" dirty="0"/>
              <a:t>Primary </a:t>
            </a:r>
            <a:r>
              <a:rPr lang="bg-BG" sz="2000" dirty="0"/>
              <a:t>в </a:t>
            </a:r>
            <a:r>
              <a:rPr lang="en-GB" sz="2000" dirty="0"/>
              <a:t>Spring </a:t>
            </a:r>
            <a:r>
              <a:rPr lang="bg-BG" sz="2000" dirty="0"/>
              <a:t>се използва, когато имате </a:t>
            </a:r>
            <a:r>
              <a:rPr lang="bg-BG" sz="2000" b="1" dirty="0"/>
              <a:t>няколко </a:t>
            </a:r>
            <a:r>
              <a:rPr lang="bg-BG" sz="2000" b="1" dirty="0" err="1"/>
              <a:t>бина</a:t>
            </a:r>
            <a:r>
              <a:rPr lang="bg-BG" sz="2000" b="1" dirty="0"/>
              <a:t> (</a:t>
            </a:r>
            <a:r>
              <a:rPr lang="en-GB" sz="2000" b="1" dirty="0"/>
              <a:t>beans)</a:t>
            </a:r>
            <a:r>
              <a:rPr lang="en-GB" sz="2000" dirty="0"/>
              <a:t> </a:t>
            </a:r>
            <a:r>
              <a:rPr lang="bg-BG" sz="2000" dirty="0"/>
              <a:t>от един и същи тип и искате да зададете един от тях като </a:t>
            </a:r>
            <a:r>
              <a:rPr lang="bg-BG" sz="2000" b="1" dirty="0"/>
              <a:t>предпочитан</a:t>
            </a:r>
            <a:r>
              <a:rPr lang="bg-BG" sz="2000" dirty="0"/>
              <a:t> по подразбиране. Това помага на </a:t>
            </a:r>
            <a:r>
              <a:rPr lang="en-GB" sz="2000" dirty="0"/>
              <a:t>Spring </a:t>
            </a:r>
            <a:r>
              <a:rPr lang="bg-BG" sz="2000" dirty="0"/>
              <a:t>да избере автоматично този </a:t>
            </a:r>
            <a:r>
              <a:rPr lang="en-GB" sz="2000" b="1" dirty="0"/>
              <a:t>bean</a:t>
            </a:r>
            <a:r>
              <a:rPr lang="en-GB" sz="2000" dirty="0"/>
              <a:t>, </a:t>
            </a:r>
            <a:r>
              <a:rPr lang="bg-BG" sz="2000" dirty="0"/>
              <a:t>когато се използва автоматично внедряване (</a:t>
            </a:r>
            <a:r>
              <a:rPr lang="en-GB" sz="2000" dirty="0"/>
              <a:t>dependency injection) </a:t>
            </a:r>
            <a:r>
              <a:rPr lang="bg-BG" sz="2000" dirty="0"/>
              <a:t>с типове, но не е използвана анотацията @</a:t>
            </a:r>
            <a:r>
              <a:rPr lang="en-GB" sz="2000" dirty="0"/>
              <a:t>Qualifier.</a:t>
            </a:r>
          </a:p>
          <a:p>
            <a:r>
              <a:rPr lang="bg-BG" sz="2000" dirty="0"/>
              <a:t>Когато има множество реализации на даден интерфейс или клас, </a:t>
            </a:r>
            <a:r>
              <a:rPr lang="en-GB" sz="2000" dirty="0"/>
              <a:t>Spring </a:t>
            </a:r>
            <a:r>
              <a:rPr lang="bg-BG" sz="2000" dirty="0"/>
              <a:t>ще поиска да инжектира един от тях. Ако не посочите изрично кой с @</a:t>
            </a:r>
            <a:r>
              <a:rPr lang="en-GB" sz="2000" dirty="0"/>
              <a:t>Qualifier, </a:t>
            </a:r>
            <a:r>
              <a:rPr lang="bg-BG" sz="2000" dirty="0"/>
              <a:t>по подразбиране ще се използва този, който е отбелязан с @</a:t>
            </a:r>
            <a:r>
              <a:rPr lang="en-GB" sz="2000" dirty="0"/>
              <a:t>Primary.</a:t>
            </a:r>
          </a:p>
          <a:p>
            <a:r>
              <a:rPr lang="bg-BG" sz="2000" dirty="0"/>
              <a:t>Използвайте @</a:t>
            </a:r>
            <a:r>
              <a:rPr lang="en-GB" sz="2000" dirty="0"/>
              <a:t>Primary, </a:t>
            </a:r>
            <a:r>
              <a:rPr lang="bg-BG" sz="2000" dirty="0"/>
              <a:t>когато имате много реализации и искате автоматично да зададете предпочитаната по подразбиране. Ако пък имате нужда да инжектирате конкретна реализация на база специфичен сценарий, използвайте @</a:t>
            </a:r>
            <a:r>
              <a:rPr lang="en-GB" sz="2000" dirty="0"/>
              <a:t>Qualifier.</a:t>
            </a:r>
          </a:p>
          <a:p>
            <a:r>
              <a:rPr lang="bg-BG" sz="2000" dirty="0"/>
              <a:t>Използвайте @</a:t>
            </a:r>
            <a:r>
              <a:rPr lang="en-GB" sz="2000" dirty="0"/>
              <a:t>Primary, </a:t>
            </a:r>
            <a:r>
              <a:rPr lang="bg-BG" sz="2000" dirty="0"/>
              <a:t>когато имате много реализации и искате автоматично да зададете предпочитаната по подразбиране. Ако пък имате нужда да инжектирате конкретна реализация на база специфичен сценарий, използвайте @</a:t>
            </a:r>
            <a:r>
              <a:rPr lang="en-GB" sz="2000" dirty="0"/>
              <a:t>Qualifier.</a:t>
            </a:r>
            <a:endParaRPr lang="en-B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1C641-96F3-5243-68F2-1D866F97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17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BBA2-2726-0298-24FD-BD8AC9D96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65127"/>
            <a:ext cx="10514232" cy="930274"/>
          </a:xfrm>
        </p:spPr>
        <p:txBody>
          <a:bodyPr/>
          <a:lstStyle/>
          <a:p>
            <a:r>
              <a:rPr lang="en-BG" dirty="0"/>
              <a:t>Spring 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F169-148E-FBEB-5C6A-3F59C4C34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371600"/>
            <a:ext cx="10590432" cy="4805363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effectLst/>
                <a:latin typeface="Palatino" pitchFamily="2" charset="77"/>
                <a:ea typeface="Palatino" pitchFamily="2" charset="77"/>
                <a:hlinkClick r:id="rId2"/>
              </a:rPr>
              <a:t>https://github.com/tvuchova/spring-boot-3-course</a:t>
            </a:r>
            <a:endParaRPr lang="en-GB" dirty="0">
              <a:effectLst/>
              <a:latin typeface="Palatino" pitchFamily="2" charset="77"/>
              <a:ea typeface="Palatino" pitchFamily="2" charset="77"/>
            </a:endParaRPr>
          </a:p>
          <a:p>
            <a:r>
              <a:rPr lang="en-GB" dirty="0">
                <a:effectLst/>
                <a:latin typeface="Palatino" pitchFamily="2" charset="77"/>
                <a:ea typeface="Palatino" pitchFamily="2" charset="77"/>
              </a:rPr>
              <a:t> </a:t>
            </a:r>
            <a:r>
              <a:rPr lang="bg-BG" dirty="0">
                <a:effectLst/>
                <a:latin typeface="Palatino" pitchFamily="2" charset="77"/>
                <a:ea typeface="Palatino" pitchFamily="2" charset="77"/>
              </a:rPr>
              <a:t>Минимизира </a:t>
            </a:r>
            <a:r>
              <a:rPr lang="en-GB" dirty="0">
                <a:effectLst/>
                <a:latin typeface="Palatino" pitchFamily="2" charset="77"/>
                <a:ea typeface="Palatino" pitchFamily="2" charset="77"/>
              </a:rPr>
              <a:t>manual configuration </a:t>
            </a:r>
          </a:p>
          <a:p>
            <a:r>
              <a:rPr lang="bg-BG" dirty="0">
                <a:effectLst/>
                <a:latin typeface="Palatino" pitchFamily="2" charset="77"/>
                <a:ea typeface="Palatino" pitchFamily="2" charset="77"/>
              </a:rPr>
              <a:t> Прави</a:t>
            </a:r>
            <a:r>
              <a:rPr lang="en-GB" dirty="0">
                <a:effectLst/>
                <a:latin typeface="Palatino" pitchFamily="2" charset="77"/>
                <a:ea typeface="Palatino" pitchFamily="2" charset="77"/>
              </a:rPr>
              <a:t> auto-configuration </a:t>
            </a:r>
            <a:r>
              <a:rPr lang="bg-BG" dirty="0">
                <a:effectLst/>
                <a:latin typeface="Palatino" pitchFamily="2" charset="77"/>
                <a:ea typeface="Palatino" pitchFamily="2" charset="77"/>
              </a:rPr>
              <a:t>базирана на </a:t>
            </a:r>
            <a:r>
              <a:rPr lang="en-GB" dirty="0">
                <a:effectLst/>
                <a:latin typeface="Palatino" pitchFamily="2" charset="77"/>
                <a:ea typeface="Palatino" pitchFamily="2" charset="77"/>
              </a:rPr>
              <a:t>props files and JAR </a:t>
            </a:r>
            <a:r>
              <a:rPr lang="en-GB" dirty="0" err="1">
                <a:effectLst/>
                <a:latin typeface="Palatino" pitchFamily="2" charset="77"/>
                <a:ea typeface="Palatino" pitchFamily="2" charset="77"/>
              </a:rPr>
              <a:t>classpath</a:t>
            </a:r>
            <a:r>
              <a:rPr lang="en-GB" dirty="0">
                <a:effectLst/>
                <a:latin typeface="Palatino" pitchFamily="2" charset="77"/>
                <a:ea typeface="Palatino" pitchFamily="2" charset="77"/>
              </a:rPr>
              <a:t> </a:t>
            </a:r>
          </a:p>
          <a:p>
            <a:r>
              <a:rPr lang="bg-BG" dirty="0">
                <a:effectLst/>
                <a:latin typeface="Palatino" pitchFamily="2" charset="77"/>
                <a:ea typeface="Palatino" pitchFamily="2" charset="77"/>
              </a:rPr>
              <a:t> Позволява да се </a:t>
            </a:r>
            <a:r>
              <a:rPr lang="bg-BG" dirty="0" err="1">
                <a:effectLst/>
                <a:latin typeface="Palatino" pitchFamily="2" charset="77"/>
                <a:ea typeface="Palatino" pitchFamily="2" charset="77"/>
              </a:rPr>
              <a:t>резолванат</a:t>
            </a:r>
            <a:r>
              <a:rPr lang="bg-BG" dirty="0">
                <a:effectLst/>
                <a:latin typeface="Palatino" pitchFamily="2" charset="77"/>
                <a:ea typeface="Palatino" pitchFamily="2" charset="77"/>
              </a:rPr>
              <a:t> </a:t>
            </a:r>
            <a:r>
              <a:rPr lang="en-GB" dirty="0">
                <a:effectLst/>
                <a:latin typeface="Palatino" pitchFamily="2" charset="77"/>
                <a:ea typeface="Palatino" pitchFamily="2" charset="77"/>
              </a:rPr>
              <a:t>dependency conflicts (Maven or Gradle) • </a:t>
            </a:r>
          </a:p>
          <a:p>
            <a:r>
              <a:rPr lang="bg-BG" dirty="0">
                <a:effectLst/>
                <a:latin typeface="Palatino" pitchFamily="2" charset="77"/>
                <a:ea typeface="Palatino" pitchFamily="2" charset="77"/>
              </a:rPr>
              <a:t> Осигурява </a:t>
            </a:r>
            <a:r>
              <a:rPr lang="en-GB" dirty="0">
                <a:effectLst/>
                <a:latin typeface="Palatino" pitchFamily="2" charset="77"/>
                <a:ea typeface="Palatino" pitchFamily="2" charset="77"/>
              </a:rPr>
              <a:t>embedded HTTP server </a:t>
            </a:r>
            <a:r>
              <a:rPr lang="bg-BG" dirty="0">
                <a:effectLst/>
                <a:latin typeface="Palatino" pitchFamily="2" charset="77"/>
                <a:ea typeface="Palatino" pitchFamily="2" charset="77"/>
              </a:rPr>
              <a:t>:</a:t>
            </a:r>
            <a:r>
              <a:rPr lang="en-GB" dirty="0">
                <a:effectLst/>
                <a:latin typeface="Palatino" pitchFamily="2" charset="77"/>
                <a:ea typeface="Palatino" pitchFamily="2" charset="77"/>
              </a:rPr>
              <a:t> Tomcat, Jetty, Undertow, …</a:t>
            </a:r>
          </a:p>
          <a:p>
            <a:r>
              <a:rPr lang="bg-BG" dirty="0">
                <a:solidFill>
                  <a:srgbClr val="24292E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>
                <a:solidFill>
                  <a:srgbClr val="24292E"/>
                </a:solidFill>
                <a:latin typeface="Palatino" pitchFamily="2" charset="77"/>
                <a:ea typeface="Palatino" pitchFamily="2" charset="77"/>
              </a:rPr>
              <a:t>Gradle</a:t>
            </a:r>
            <a:r>
              <a:rPr lang="en-GB" b="0" i="0" dirty="0">
                <a:solidFill>
                  <a:srgbClr val="24292E"/>
                </a:solidFill>
                <a:effectLst/>
                <a:latin typeface="Palatino" pitchFamily="2" charset="77"/>
                <a:ea typeface="Palatino" pitchFamily="2" charset="77"/>
              </a:rPr>
              <a:t>  plugins: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24292E"/>
                </a:solidFill>
                <a:effectLst/>
                <a:latin typeface="Palatino" pitchFamily="2" charset="77"/>
                <a:ea typeface="Palatino" pitchFamily="2" charset="77"/>
              </a:rPr>
              <a:t>         { 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24292E"/>
                </a:solidFill>
                <a:effectLst/>
                <a:latin typeface="Palatino" pitchFamily="2" charset="77"/>
                <a:ea typeface="Palatino" pitchFamily="2" charset="77"/>
              </a:rPr>
              <a:t>            id </a:t>
            </a:r>
            <a:r>
              <a:rPr lang="en-GB" b="0" i="0" dirty="0">
                <a:effectLst/>
                <a:latin typeface="Palatino" pitchFamily="2" charset="77"/>
                <a:ea typeface="Palatino" pitchFamily="2" charset="77"/>
              </a:rPr>
              <a:t>'</a:t>
            </a:r>
            <a:r>
              <a:rPr lang="en-GB" b="0" i="0" dirty="0" err="1">
                <a:effectLst/>
                <a:latin typeface="Palatino" pitchFamily="2" charset="77"/>
                <a:ea typeface="Palatino" pitchFamily="2" charset="77"/>
              </a:rPr>
              <a:t>org.springframework.boot</a:t>
            </a:r>
            <a:r>
              <a:rPr lang="en-GB" b="0" i="0" dirty="0">
                <a:effectLst/>
                <a:latin typeface="Palatino" pitchFamily="2" charset="77"/>
                <a:ea typeface="Palatino" pitchFamily="2" charset="77"/>
              </a:rPr>
              <a:t>'</a:t>
            </a:r>
            <a:r>
              <a:rPr lang="en-GB" b="0" i="0" dirty="0">
                <a:solidFill>
                  <a:srgbClr val="24292E"/>
                </a:solidFill>
                <a:effectLst/>
                <a:latin typeface="Palatino" pitchFamily="2" charset="77"/>
                <a:ea typeface="Palatino" pitchFamily="2" charset="77"/>
              </a:rPr>
              <a:t> version </a:t>
            </a:r>
            <a:r>
              <a:rPr lang="en-GB" b="0" i="0" dirty="0">
                <a:effectLst/>
                <a:latin typeface="Palatino" pitchFamily="2" charset="77"/>
                <a:ea typeface="Palatino" pitchFamily="2" charset="77"/>
              </a:rPr>
              <a:t>'3.2.5’</a:t>
            </a:r>
            <a:r>
              <a:rPr lang="en-GB" b="0" i="0" dirty="0">
                <a:solidFill>
                  <a:srgbClr val="24292E"/>
                </a:solidFill>
                <a:effectLst/>
                <a:latin typeface="Palatino" pitchFamily="2" charset="77"/>
                <a:ea typeface="Palatino" pitchFamily="2" charset="77"/>
              </a:rPr>
              <a:t> 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24292E"/>
                </a:solidFill>
                <a:effectLst/>
                <a:latin typeface="Palatino" pitchFamily="2" charset="77"/>
                <a:ea typeface="Palatino" pitchFamily="2" charset="77"/>
              </a:rPr>
              <a:t>         }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24292E"/>
                </a:solidFill>
                <a:effectLst/>
                <a:latin typeface="Palatino" pitchFamily="2" charset="77"/>
                <a:ea typeface="Palatino" pitchFamily="2" charset="77"/>
              </a:rPr>
              <a:t>         apply plugin: </a:t>
            </a:r>
            <a:r>
              <a:rPr lang="en-GB" b="0" i="0" dirty="0">
                <a:effectLst/>
                <a:latin typeface="Palatino" pitchFamily="2" charset="77"/>
                <a:ea typeface="Palatino" pitchFamily="2" charset="77"/>
              </a:rPr>
              <a:t>'</a:t>
            </a:r>
            <a:r>
              <a:rPr lang="en-GB" b="0" i="0" dirty="0" err="1">
                <a:effectLst/>
                <a:latin typeface="Palatino" pitchFamily="2" charset="77"/>
                <a:ea typeface="Palatino" pitchFamily="2" charset="77"/>
              </a:rPr>
              <a:t>io.spring.dependency</a:t>
            </a:r>
            <a:r>
              <a:rPr lang="en-GB" b="0" i="0" dirty="0">
                <a:effectLst/>
                <a:latin typeface="Palatino" pitchFamily="2" charset="77"/>
                <a:ea typeface="Palatino" pitchFamily="2" charset="77"/>
              </a:rPr>
              <a:t>-management’(omit version numb.)</a:t>
            </a:r>
            <a:endParaRPr lang="en-GB" dirty="0">
              <a:effectLst/>
              <a:latin typeface="Palatino" pitchFamily="2" charset="77"/>
              <a:ea typeface="Palatino" pitchFamily="2" charset="77"/>
            </a:endParaRPr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BF732-2CAD-C13C-1797-4FCD34FE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82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D888-F2A1-E9CA-A75C-05B6044D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RequestParam</a:t>
            </a:r>
            <a:r>
              <a:rPr lang="en-GB" dirty="0"/>
              <a:t> </a:t>
            </a:r>
            <a:r>
              <a:rPr lang="bg-BG" dirty="0"/>
              <a:t>и @</a:t>
            </a:r>
            <a:r>
              <a:rPr lang="en-GB" dirty="0" err="1"/>
              <a:t>PathVariable</a:t>
            </a:r>
            <a:r>
              <a:rPr lang="en-GB" dirty="0"/>
              <a:t> </a:t>
            </a:r>
            <a:r>
              <a:rPr lang="bg-BG" dirty="0"/>
              <a:t>в </a:t>
            </a:r>
            <a:r>
              <a:rPr lang="en-GB" dirty="0"/>
              <a:t>Spring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C6D3-3DA1-361F-81B9-C770CB99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000" dirty="0"/>
              <a:t>В </a:t>
            </a:r>
            <a:r>
              <a:rPr lang="en-GB" sz="2000" b="1" dirty="0"/>
              <a:t>Spring Boot</a:t>
            </a:r>
            <a:r>
              <a:rPr lang="en-GB" sz="2000" dirty="0"/>
              <a:t> </a:t>
            </a:r>
            <a:r>
              <a:rPr lang="bg-BG" sz="2000" dirty="0"/>
              <a:t>и </a:t>
            </a:r>
            <a:r>
              <a:rPr lang="en-GB" sz="2000" b="1" dirty="0"/>
              <a:t>Spring Web</a:t>
            </a:r>
            <a:r>
              <a:rPr lang="en-GB" sz="2000" dirty="0"/>
              <a:t>, @</a:t>
            </a:r>
            <a:r>
              <a:rPr lang="en-GB" sz="2000" dirty="0" err="1"/>
              <a:t>RequestParam</a:t>
            </a:r>
            <a:r>
              <a:rPr lang="en-GB" sz="2000" dirty="0"/>
              <a:t> </a:t>
            </a:r>
            <a:r>
              <a:rPr lang="bg-BG" sz="2000" dirty="0"/>
              <a:t>и @</a:t>
            </a:r>
            <a:r>
              <a:rPr lang="en-GB" sz="2000" dirty="0" err="1"/>
              <a:t>PathVariable</a:t>
            </a:r>
            <a:r>
              <a:rPr lang="en-GB" sz="2000" dirty="0"/>
              <a:t> </a:t>
            </a:r>
            <a:r>
              <a:rPr lang="bg-BG" sz="2000" dirty="0"/>
              <a:t>се използват за извличане на данни от </a:t>
            </a:r>
            <a:r>
              <a:rPr lang="en-GB" sz="2000" dirty="0"/>
              <a:t>HTTP </a:t>
            </a:r>
            <a:r>
              <a:rPr lang="bg-BG" sz="2000" dirty="0"/>
              <a:t>заявки.</a:t>
            </a:r>
            <a:endParaRPr lang="en-US" sz="2000" dirty="0"/>
          </a:p>
          <a:p>
            <a:endParaRPr lang="bg-BG" sz="2000" dirty="0"/>
          </a:p>
          <a:p>
            <a:r>
              <a:rPr lang="bg-BG" sz="2000" dirty="0"/>
              <a:t>Анотацията @</a:t>
            </a:r>
            <a:r>
              <a:rPr lang="en-GB" sz="2000" dirty="0" err="1"/>
              <a:t>RequestParam</a:t>
            </a:r>
            <a:r>
              <a:rPr lang="en-GB" sz="2000" dirty="0"/>
              <a:t> </a:t>
            </a:r>
            <a:r>
              <a:rPr lang="bg-BG" sz="2000" dirty="0"/>
              <a:t>се използва за извличане на параметри от </a:t>
            </a:r>
            <a:r>
              <a:rPr lang="en-GB" sz="2000" b="1" dirty="0"/>
              <a:t>query string</a:t>
            </a:r>
            <a:r>
              <a:rPr lang="en-GB" sz="2000" dirty="0"/>
              <a:t> </a:t>
            </a:r>
            <a:r>
              <a:rPr lang="bg-BG" sz="2000" dirty="0"/>
              <a:t>в </a:t>
            </a:r>
            <a:r>
              <a:rPr lang="en-GB" sz="2000" dirty="0"/>
              <a:t>URL-</a:t>
            </a:r>
            <a:r>
              <a:rPr lang="bg-BG" sz="2000" dirty="0"/>
              <a:t>то (т.е. стандартните параметри на </a:t>
            </a:r>
            <a:r>
              <a:rPr lang="en-GB" sz="2000" dirty="0"/>
              <a:t>HTTP </a:t>
            </a:r>
            <a:r>
              <a:rPr lang="bg-BG" sz="2000" dirty="0"/>
              <a:t>заявката, зададени след ?).</a:t>
            </a:r>
            <a:endParaRPr lang="en-US" sz="2000" dirty="0"/>
          </a:p>
          <a:p>
            <a:endParaRPr lang="bg-BG" sz="2000" dirty="0"/>
          </a:p>
          <a:p>
            <a:r>
              <a:rPr lang="en-US" sz="2000" dirty="0"/>
              <a:t>URL:  </a:t>
            </a:r>
            <a:r>
              <a:rPr lang="en-GB" sz="2000" dirty="0"/>
              <a:t>http://localhost:8080/</a:t>
            </a:r>
            <a:r>
              <a:rPr lang="en-GB" sz="2000" dirty="0" err="1"/>
              <a:t>greet?name</a:t>
            </a:r>
            <a:r>
              <a:rPr lang="en-GB" sz="2000" dirty="0"/>
              <a:t>=</a:t>
            </a:r>
            <a:r>
              <a:rPr lang="en-GB" sz="2000" dirty="0" err="1"/>
              <a:t>John&amp;age</a:t>
            </a:r>
            <a:r>
              <a:rPr lang="en-GB" sz="2000" dirty="0"/>
              <a:t>=25</a:t>
            </a:r>
            <a:endParaRPr lang="bg-BG" sz="2000" dirty="0"/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1744B-0665-8AB1-E624-95E3D416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60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5A37-E8F4-69FB-9E88-18BBCC8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365127"/>
            <a:ext cx="10590432" cy="854074"/>
          </a:xfrm>
        </p:spPr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RequestParam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023E9-4164-AE55-6A52-A43DC2EE2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412" y="2667000"/>
            <a:ext cx="6946900" cy="1968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85577-A2AA-E54F-04ED-DC40AA91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30542-1D51-8EF3-6A90-22DA1FDBFB10}"/>
              </a:ext>
            </a:extLst>
          </p:cNvPr>
          <p:cNvSpPr txBox="1"/>
          <p:nvPr/>
        </p:nvSpPr>
        <p:spPr>
          <a:xfrm>
            <a:off x="760412" y="1524000"/>
            <a:ext cx="1005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RequestParam</a:t>
            </a:r>
            <a:r>
              <a:rPr lang="en-GB" dirty="0"/>
              <a:t> String name: </a:t>
            </a:r>
            <a:r>
              <a:rPr lang="bg-BG" dirty="0"/>
              <a:t>Извлича стойността на параметъра </a:t>
            </a:r>
            <a:r>
              <a:rPr lang="en-GB" dirty="0"/>
              <a:t>name </a:t>
            </a:r>
            <a:r>
              <a:rPr lang="bg-BG" dirty="0"/>
              <a:t>от </a:t>
            </a:r>
            <a:r>
              <a:rPr lang="en-GB" dirty="0"/>
              <a:t>URL-</a:t>
            </a:r>
            <a:r>
              <a:rPr lang="bg-BG" dirty="0"/>
              <a:t>то.@</a:t>
            </a:r>
            <a:r>
              <a:rPr lang="en-GB" dirty="0" err="1"/>
              <a:t>RequestParam</a:t>
            </a:r>
            <a:r>
              <a:rPr lang="en-GB" dirty="0"/>
              <a:t> int age: </a:t>
            </a:r>
            <a:r>
              <a:rPr lang="bg-BG" dirty="0"/>
              <a:t>Извлича стойността на параметъра </a:t>
            </a:r>
            <a:r>
              <a:rPr lang="en-GB" dirty="0"/>
              <a:t>age </a:t>
            </a:r>
            <a:r>
              <a:rPr lang="bg-BG" dirty="0"/>
              <a:t>от </a:t>
            </a:r>
            <a:r>
              <a:rPr lang="en-GB" dirty="0"/>
              <a:t>URL-</a:t>
            </a:r>
            <a:r>
              <a:rPr lang="bg-BG" dirty="0"/>
              <a:t>то.</a:t>
            </a:r>
            <a:r>
              <a:rPr lang="en-US" dirty="0"/>
              <a:t> </a:t>
            </a:r>
            <a:r>
              <a:rPr lang="bg-BG" b="1" dirty="0"/>
              <a:t>Ако параметърът липсва в </a:t>
            </a:r>
            <a:r>
              <a:rPr lang="en-GB" b="1" dirty="0"/>
              <a:t>URL-</a:t>
            </a:r>
            <a:r>
              <a:rPr lang="bg-BG" b="1" dirty="0"/>
              <a:t>то, </a:t>
            </a:r>
            <a:r>
              <a:rPr lang="en-GB" b="1" dirty="0"/>
              <a:t>Spring </a:t>
            </a:r>
            <a:r>
              <a:rPr lang="bg-BG" b="1" dirty="0"/>
              <a:t>ще хвърли изключение</a:t>
            </a:r>
            <a:r>
              <a:rPr lang="bg-BG" dirty="0"/>
              <a:t>, освен ако не зададете стойност по подразбиране.</a:t>
            </a:r>
            <a:endParaRPr lang="en-BG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576B653-A6B2-C738-377D-CF7532B1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35" y="5083363"/>
            <a:ext cx="68326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96104-32C6-F3EB-DED7-B7FEEFC6907B}"/>
              </a:ext>
            </a:extLst>
          </p:cNvPr>
          <p:cNvSpPr txBox="1"/>
          <p:nvPr/>
        </p:nvSpPr>
        <p:spPr>
          <a:xfrm>
            <a:off x="736412" y="4536266"/>
            <a:ext cx="947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Можете да зададете стойност по подразбиране, ако даден параметър не е предоставен: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01937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1B88-785D-89A8-C6DC-85892AD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PathVariable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18FBD-C2AE-1D36-E4D8-4CB36386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Анотацията @</a:t>
            </a:r>
            <a:r>
              <a:rPr lang="en-GB" dirty="0" err="1"/>
              <a:t>PathVariable</a:t>
            </a:r>
            <a:r>
              <a:rPr lang="en-GB" dirty="0"/>
              <a:t> </a:t>
            </a:r>
            <a:r>
              <a:rPr lang="bg-BG" dirty="0"/>
              <a:t>се използва за извличане на променливи от </a:t>
            </a:r>
            <a:r>
              <a:rPr lang="en-GB" b="1" dirty="0"/>
              <a:t>URL </a:t>
            </a:r>
            <a:r>
              <a:rPr lang="bg-BG" b="1" dirty="0"/>
              <a:t>пътя</a:t>
            </a:r>
            <a:r>
              <a:rPr lang="bg-BG" dirty="0"/>
              <a:t> (</a:t>
            </a:r>
            <a:r>
              <a:rPr lang="en-GB" dirty="0"/>
              <a:t>URL path) </a:t>
            </a:r>
            <a:r>
              <a:rPr lang="bg-BG" dirty="0"/>
              <a:t>вместо от </a:t>
            </a:r>
            <a:r>
              <a:rPr lang="en-GB" dirty="0"/>
              <a:t>query string </a:t>
            </a:r>
            <a:r>
              <a:rPr lang="bg-BG" dirty="0"/>
              <a:t>параметрите. С други думи, @</a:t>
            </a:r>
            <a:r>
              <a:rPr lang="en-GB" dirty="0" err="1"/>
              <a:t>PathVariable</a:t>
            </a:r>
            <a:r>
              <a:rPr lang="en-GB" dirty="0"/>
              <a:t> </a:t>
            </a:r>
            <a:r>
              <a:rPr lang="bg-BG" dirty="0"/>
              <a:t>се използва, когато параметрите са част от пътя, например в </a:t>
            </a:r>
            <a:r>
              <a:rPr lang="en-GB" b="1" dirty="0"/>
              <a:t>RESTful URL </a:t>
            </a:r>
            <a:r>
              <a:rPr lang="bg-BG" b="1" dirty="0"/>
              <a:t>структури</a:t>
            </a:r>
            <a:r>
              <a:rPr lang="bg-BG" dirty="0"/>
              <a:t>.</a:t>
            </a:r>
          </a:p>
          <a:p>
            <a:r>
              <a:rPr lang="en-US" dirty="0"/>
              <a:t>URL: </a:t>
            </a:r>
            <a:r>
              <a:rPr lang="en-GB" dirty="0">
                <a:hlinkClick r:id="rId2"/>
              </a:rPr>
              <a:t>http://localhost:8080/greet/John/25</a:t>
            </a:r>
            <a:endParaRPr lang="en-US" dirty="0"/>
          </a:p>
          <a:p>
            <a:endParaRPr lang="en-US" dirty="0"/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56652-D356-2333-44EE-78640CCF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87439-0A37-41A8-0551-6F90766F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4129723"/>
            <a:ext cx="7391400" cy="21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6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74C1-6E00-34E8-7415-ABFEDC43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Сравнение на @</a:t>
            </a:r>
            <a:r>
              <a:rPr lang="en-GB" dirty="0" err="1"/>
              <a:t>RequestParam</a:t>
            </a:r>
            <a:r>
              <a:rPr lang="en-GB" dirty="0"/>
              <a:t> </a:t>
            </a:r>
            <a:r>
              <a:rPr lang="bg-BG" dirty="0"/>
              <a:t>и @</a:t>
            </a:r>
            <a:r>
              <a:rPr lang="en-GB" dirty="0" err="1"/>
              <a:t>PathVariable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39142-AA95-1458-F402-27639A7BF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82" y="2184010"/>
            <a:ext cx="8533030" cy="22228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5A402-25D4-AA7A-54CE-EC813955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16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A1E0-9C0E-2F15-7966-11712DFD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bg-BG" dirty="0" err="1"/>
              <a:t>омбиниране</a:t>
            </a:r>
            <a:r>
              <a:rPr lang="bg-BG" dirty="0"/>
              <a:t> на @</a:t>
            </a:r>
            <a:r>
              <a:rPr lang="en-GB" dirty="0" err="1"/>
              <a:t>RequestParam</a:t>
            </a:r>
            <a:r>
              <a:rPr lang="en-GB" dirty="0"/>
              <a:t> </a:t>
            </a:r>
            <a:r>
              <a:rPr lang="bg-BG" dirty="0"/>
              <a:t>и @</a:t>
            </a:r>
            <a:r>
              <a:rPr lang="en-GB" dirty="0" err="1"/>
              <a:t>PathVariable</a:t>
            </a:r>
            <a:endParaRPr lang="en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D937F-6A5D-69BC-28D7-4D41B937E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074" y="1828799"/>
            <a:ext cx="8097738" cy="22926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C864-9EAA-AD77-75B6-82D9A56F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85E8B-1963-0FB8-1F1B-7D397733213B}"/>
              </a:ext>
            </a:extLst>
          </p:cNvPr>
          <p:cNvSpPr txBox="1"/>
          <p:nvPr/>
        </p:nvSpPr>
        <p:spPr>
          <a:xfrm>
            <a:off x="989012" y="4343400"/>
            <a:ext cx="8305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Може параметъра да не е </a:t>
            </a:r>
            <a:r>
              <a:rPr lang="en-US" dirty="0"/>
              <a:t>mandatory:</a:t>
            </a:r>
          </a:p>
          <a:p>
            <a:endParaRPr lang="en-US" dirty="0"/>
          </a:p>
          <a:p>
            <a:r>
              <a:rPr lang="en-GB" dirty="0"/>
              <a:t>@</a:t>
            </a:r>
            <a:r>
              <a:rPr lang="en-GB" dirty="0" err="1"/>
              <a:t>RequestParam</a:t>
            </a:r>
            <a:r>
              <a:rPr lang="en-GB" b="1" dirty="0"/>
              <a:t>(required = false) </a:t>
            </a:r>
            <a:r>
              <a:rPr lang="en-GB" dirty="0"/>
              <a:t>Optional&lt;Integer&gt; age) 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55851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12188822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8113191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-1"/>
            <a:ext cx="4075637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-1"/>
            <a:ext cx="11729591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62A4A-22AA-D3A2-A9A5-8225A1E2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244679"/>
            <a:ext cx="10275603" cy="1175807"/>
          </a:xfrm>
        </p:spPr>
        <p:txBody>
          <a:bodyPr>
            <a:normAutofit/>
          </a:bodyPr>
          <a:lstStyle/>
          <a:p>
            <a:r>
              <a:rPr lang="en-GB" sz="3400" dirty="0">
                <a:solidFill>
                  <a:srgbClr val="FFFFFF"/>
                </a:solidFill>
              </a:rPr>
              <a:t>Spring Initializer </a:t>
            </a:r>
            <a:br>
              <a:rPr lang="en-GB" sz="3400" dirty="0">
                <a:solidFill>
                  <a:srgbClr val="FFFFFF"/>
                </a:solidFill>
              </a:rPr>
            </a:br>
            <a:endParaRPr lang="en-BG" sz="3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DD96-3A3B-7F33-8706-FDC08000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30" y="1665165"/>
            <a:ext cx="10633512" cy="5022497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endParaRPr lang="en-GB" sz="2800" b="0" i="0" dirty="0">
              <a:effectLst/>
              <a:latin typeface="var(--framer-blockquote-font-family, var(--framer-font-family, Inter, Inter Placeholder, sans-serif))"/>
            </a:endParaRPr>
          </a:p>
          <a:p>
            <a:pPr marL="0" indent="0">
              <a:buNone/>
            </a:pPr>
            <a:r>
              <a:rPr lang="bg-BG" sz="2900" dirty="0"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Създава бързо и лесно </a:t>
            </a:r>
            <a:r>
              <a:rPr lang="en-GB" sz="2900" b="0" i="0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Spring Boot project </a:t>
            </a:r>
          </a:p>
          <a:p>
            <a:pPr marL="0" indent="0">
              <a:buNone/>
            </a:pPr>
            <a:r>
              <a:rPr lang="en-GB" sz="2900" b="0" i="0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• </a:t>
            </a:r>
            <a:r>
              <a:rPr lang="bg-BG" sz="2900" b="0" i="0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Избирате </a:t>
            </a:r>
            <a:r>
              <a:rPr lang="en-GB" sz="2900" b="0" i="0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dependencies </a:t>
            </a:r>
          </a:p>
          <a:p>
            <a:pPr marL="0" indent="0">
              <a:buNone/>
            </a:pPr>
            <a:r>
              <a:rPr lang="en-GB" sz="2900" b="0" i="0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• </a:t>
            </a:r>
            <a:r>
              <a:rPr lang="bg-BG" sz="2900" b="0" i="0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Създава </a:t>
            </a:r>
            <a:r>
              <a:rPr lang="en-GB" sz="2900" b="0" i="0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Maven/Gradle project </a:t>
            </a:r>
          </a:p>
          <a:p>
            <a:pPr marL="0" indent="0">
              <a:buNone/>
            </a:pPr>
            <a:endParaRPr lang="en-GB" sz="2900" b="0" i="0" dirty="0">
              <a:effectLst/>
              <a:latin typeface="Palatino" pitchFamily="2" charset="77"/>
              <a:ea typeface="Palatino" pitchFamily="2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bg-BG" sz="2900" dirty="0"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Може да се пусне от </a:t>
            </a:r>
            <a:r>
              <a:rPr lang="en-US" sz="2900" dirty="0"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: </a:t>
            </a:r>
            <a:r>
              <a:rPr lang="en-US" sz="2900" dirty="0" err="1"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IntelijIdea</a:t>
            </a:r>
            <a:r>
              <a:rPr lang="en-US" sz="2900" dirty="0"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-&gt;File-&gt;</a:t>
            </a:r>
          </a:p>
          <a:p>
            <a:pPr marL="0" indent="0">
              <a:buNone/>
            </a:pPr>
            <a:r>
              <a:rPr lang="en-US" sz="2900" dirty="0"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New Project/Spring </a:t>
            </a:r>
            <a:r>
              <a:rPr lang="en-US" sz="2900" dirty="0" err="1"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Initializr</a:t>
            </a:r>
            <a:endParaRPr lang="en-GB" sz="2900" b="0" i="0" dirty="0">
              <a:effectLst/>
              <a:latin typeface="Palatino" pitchFamily="2" charset="77"/>
              <a:ea typeface="Palatino" pitchFamily="2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900" dirty="0">
              <a:latin typeface="Palatino" pitchFamily="2" charset="77"/>
              <a:ea typeface="Palatino" pitchFamily="2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900" dirty="0"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Hello world Program:</a:t>
            </a:r>
            <a:endParaRPr lang="en-US" sz="2900" b="0" i="0" dirty="0">
              <a:effectLst/>
              <a:latin typeface="Palatino" pitchFamily="2" charset="77"/>
              <a:ea typeface="Palatino" pitchFamily="2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900" b="0" i="0" dirty="0" err="1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RestController</a:t>
            </a:r>
            <a:r>
              <a:rPr lang="en-US" sz="2900" b="0" i="0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 = </a:t>
            </a:r>
            <a:r>
              <a:rPr lang="en-US" sz="2900" b="0" i="0" dirty="0" err="1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ReponseBody+Controller</a:t>
            </a:r>
            <a:endParaRPr lang="en-US" sz="2900" b="0" i="0" dirty="0">
              <a:effectLst/>
              <a:latin typeface="Palatino" pitchFamily="2" charset="77"/>
              <a:ea typeface="Palatino" pitchFamily="2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bg-BG" sz="2900" b="0" i="0" dirty="0">
              <a:effectLst/>
              <a:latin typeface="Palatino" pitchFamily="2" charset="77"/>
              <a:ea typeface="Palatino" pitchFamily="2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900" b="1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@</a:t>
            </a:r>
            <a:r>
              <a:rPr lang="en-GB" sz="2900" b="1" i="1" dirty="0" err="1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RestController</a:t>
            </a:r>
            <a:r>
              <a:rPr lang="en-GB" sz="2900" b="1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</a:t>
            </a:r>
            <a: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                                                                </a:t>
            </a:r>
            <a:b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</a:br>
            <a: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public class </a:t>
            </a:r>
            <a:r>
              <a:rPr lang="en-GB" sz="2900" i="1" dirty="0" err="1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HelloWorldController</a:t>
            </a:r>
            <a: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{</a:t>
            </a:r>
            <a:b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</a:br>
            <a: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   </a:t>
            </a:r>
            <a:r>
              <a:rPr lang="en-GB" sz="2900" b="1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@</a:t>
            </a:r>
            <a:r>
              <a:rPr lang="en-GB" sz="2900" b="1" i="1" dirty="0" err="1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GetMapping</a:t>
            </a:r>
            <a: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("/hi")</a:t>
            </a:r>
            <a:b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</a:br>
            <a: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   public String </a:t>
            </a:r>
            <a:r>
              <a:rPr lang="en-GB" sz="2900" i="1" dirty="0" err="1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helloWorld</a:t>
            </a:r>
            <a: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() {</a:t>
            </a:r>
            <a:b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</a:br>
            <a:r>
              <a:rPr lang="en-GB" sz="2900" i="1" dirty="0">
                <a:effectLst/>
                <a:latin typeface="Palatino" pitchFamily="2" charset="77"/>
                <a:ea typeface="Palatino" pitchFamily="2" charset="77"/>
                <a:cs typeface="Calibri" panose="020F0502020204030204" pitchFamily="34" charset="0"/>
              </a:rPr>
              <a:t>        …}</a:t>
            </a:r>
            <a:endParaRPr lang="bg-BG" sz="2900" i="1" dirty="0">
              <a:latin typeface="Palatino" pitchFamily="2" charset="77"/>
              <a:ea typeface="Palatino" pitchFamily="2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900" b="0" i="0" dirty="0">
              <a:effectLst/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endParaRPr lang="en-GB" sz="2000" b="0" i="0" dirty="0">
              <a:effectLst/>
              <a:latin typeface="var(--framer-blockquote-font-family, var(--framer-font-family, Inter, Inter Placeholder, sans-serif))"/>
            </a:endParaRPr>
          </a:p>
          <a:p>
            <a:endParaRPr lang="en-B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FB147-7FA2-6D59-F3A8-0CB6B08E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272" y="6455431"/>
            <a:ext cx="4457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4DD1E-5D91-48A3-AD6D-45FBA980D106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81A3C-4097-8ECB-B137-BF037C6B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12" y="1597001"/>
            <a:ext cx="6153767" cy="48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8FA1A-65F7-FF39-6FA9-0ED643B5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5127"/>
            <a:ext cx="10666632" cy="930274"/>
          </a:xfrm>
        </p:spPr>
        <p:txBody>
          <a:bodyPr/>
          <a:lstStyle/>
          <a:p>
            <a:r>
              <a:rPr lang="en-GB" dirty="0"/>
              <a:t>Spring Boot Starters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4B2D-3ACC-21EB-97FD-A61EF61C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219200"/>
            <a:ext cx="10987772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latin typeface=""/>
              </a:rPr>
              <a:t>K</a:t>
            </a:r>
            <a:r>
              <a:rPr lang="bg-BG" sz="2000" dirty="0" err="1">
                <a:latin typeface=""/>
              </a:rPr>
              <a:t>олекция</a:t>
            </a:r>
            <a:r>
              <a:rPr lang="bg-BG" sz="2000" dirty="0">
                <a:latin typeface=""/>
              </a:rPr>
              <a:t> от</a:t>
            </a:r>
            <a:r>
              <a:rPr lang="en-GB" sz="2000" dirty="0">
                <a:effectLst/>
                <a:latin typeface=""/>
              </a:rPr>
              <a:t> Gradle dependencies (Compatible versions </a:t>
            </a:r>
            <a:r>
              <a:rPr lang="bg-BG" sz="2000" b="0" i="0" dirty="0">
                <a:effectLst/>
                <a:latin typeface=""/>
              </a:rPr>
              <a:t>за да не търсим всички </a:t>
            </a:r>
            <a:r>
              <a:rPr lang="en-GB" sz="2000" dirty="0">
                <a:effectLst/>
                <a:latin typeface=""/>
              </a:rPr>
              <a:t>dependencies</a:t>
            </a:r>
            <a:r>
              <a:rPr lang="bg-BG" sz="2000" b="0" i="0" dirty="0">
                <a:effectLst/>
                <a:latin typeface=""/>
              </a:rPr>
              <a:t>,</a:t>
            </a:r>
            <a:r>
              <a:rPr lang="en-US" sz="2000" b="0" i="0" dirty="0">
                <a:effectLst/>
                <a:latin typeface=""/>
              </a:rPr>
              <a:t> </a:t>
            </a:r>
            <a:r>
              <a:rPr lang="bg-BG" sz="2000" b="0" i="0" dirty="0">
                <a:effectLst/>
                <a:latin typeface=""/>
              </a:rPr>
              <a:t>които ни трябват, </a:t>
            </a:r>
            <a:r>
              <a:rPr lang="en-US" sz="2000" dirty="0">
                <a:latin typeface=""/>
              </a:rPr>
              <a:t>dependencies </a:t>
            </a:r>
            <a:r>
              <a:rPr lang="bg-BG" sz="2000" b="0" i="0" dirty="0">
                <a:effectLst/>
                <a:latin typeface=""/>
              </a:rPr>
              <a:t>са </a:t>
            </a:r>
            <a:r>
              <a:rPr lang="bg-BG" sz="2000" dirty="0">
                <a:latin typeface=""/>
              </a:rPr>
              <a:t>г</a:t>
            </a:r>
            <a:r>
              <a:rPr lang="bg-BG" sz="2000" b="0" i="0" dirty="0">
                <a:effectLst/>
                <a:latin typeface=""/>
              </a:rPr>
              <a:t>рупирани с правилните версии,</a:t>
            </a:r>
            <a:endParaRPr lang="en-GB" sz="2000" dirty="0">
              <a:latin typeface=""/>
            </a:endParaRPr>
          </a:p>
          <a:p>
            <a:r>
              <a:rPr lang="bg-BG" sz="2000" dirty="0">
                <a:latin typeface=""/>
              </a:rPr>
              <a:t>Тествани, верифицирани и готови от </a:t>
            </a:r>
            <a:r>
              <a:rPr lang="en-GB" sz="2000" dirty="0">
                <a:latin typeface=""/>
              </a:rPr>
              <a:t>the Spring Development team </a:t>
            </a:r>
          </a:p>
          <a:p>
            <a:pPr marL="0" indent="0">
              <a:buNone/>
            </a:pPr>
            <a:r>
              <a:rPr lang="en-GB" sz="2000" dirty="0">
                <a:latin typeface=""/>
              </a:rPr>
              <a:t>• </a:t>
            </a:r>
            <a:r>
              <a:rPr lang="bg-BG" sz="2000" dirty="0">
                <a:latin typeface=""/>
              </a:rPr>
              <a:t> Намалява </a:t>
            </a:r>
            <a:r>
              <a:rPr lang="en-GB" sz="2000" dirty="0">
                <a:latin typeface=""/>
              </a:rPr>
              <a:t>Gradle configuration</a:t>
            </a:r>
          </a:p>
          <a:p>
            <a:pPr marL="0" indent="0">
              <a:buNone/>
            </a:pPr>
            <a:endParaRPr lang="en-GB" sz="2000" dirty="0">
              <a:latin typeface=""/>
            </a:endParaRPr>
          </a:p>
          <a:p>
            <a:pPr marL="0" indent="0">
              <a:buNone/>
            </a:pPr>
            <a:r>
              <a:rPr lang="bg-BG" sz="2000" dirty="0">
                <a:effectLst/>
                <a:latin typeface=""/>
              </a:rPr>
              <a:t>Например:</a:t>
            </a:r>
          </a:p>
          <a:p>
            <a:pPr marL="0" indent="0">
              <a:buNone/>
            </a:pPr>
            <a:r>
              <a:rPr lang="bg-BG" sz="2000" dirty="0">
                <a:effectLst/>
                <a:latin typeface=""/>
              </a:rPr>
              <a:t>    </a:t>
            </a:r>
            <a:r>
              <a:rPr lang="en-GB" sz="2000" dirty="0">
                <a:effectLst/>
                <a:latin typeface=""/>
              </a:rPr>
              <a:t>spring-boot-starter-web - </a:t>
            </a:r>
            <a:r>
              <a:rPr lang="bg-BG" sz="2000" dirty="0">
                <a:effectLst/>
                <a:latin typeface=""/>
              </a:rPr>
              <a:t>няма нужда да пишем списък от </a:t>
            </a:r>
            <a:r>
              <a:rPr lang="en-GB" sz="2000" dirty="0">
                <a:effectLst/>
                <a:latin typeface=""/>
              </a:rPr>
              <a:t>dependencies</a:t>
            </a:r>
            <a:r>
              <a:rPr lang="en-US" sz="2000" b="1" dirty="0">
                <a:effectLst/>
                <a:latin typeface=""/>
              </a:rPr>
              <a:t>. </a:t>
            </a:r>
            <a:endParaRPr lang="bg-BG" sz="2000" b="1" dirty="0">
              <a:effectLst/>
              <a:latin typeface=""/>
            </a:endParaRPr>
          </a:p>
          <a:p>
            <a:pPr marL="0" indent="0">
              <a:buNone/>
            </a:pPr>
            <a:r>
              <a:rPr lang="bg-BG" sz="2000" dirty="0">
                <a:effectLst/>
                <a:latin typeface=""/>
              </a:rPr>
              <a:t>Съдържа:</a:t>
            </a:r>
            <a:r>
              <a:rPr lang="en-GB" sz="2000" dirty="0">
                <a:effectLst/>
                <a:latin typeface=""/>
              </a:rPr>
              <a:t> spring-web spring-</a:t>
            </a:r>
            <a:r>
              <a:rPr lang="en-GB" sz="2000" dirty="0" err="1">
                <a:effectLst/>
                <a:latin typeface=""/>
              </a:rPr>
              <a:t>webmvc</a:t>
            </a:r>
            <a:r>
              <a:rPr lang="bg-BG" sz="2000" dirty="0">
                <a:effectLst/>
                <a:latin typeface=""/>
              </a:rPr>
              <a:t>,</a:t>
            </a:r>
            <a:r>
              <a:rPr lang="en-GB" sz="2000" dirty="0">
                <a:effectLst/>
                <a:latin typeface=""/>
              </a:rPr>
              <a:t> hibernate-validator</a:t>
            </a:r>
            <a:r>
              <a:rPr lang="bg-BG" sz="2000" dirty="0">
                <a:effectLst/>
                <a:latin typeface=""/>
              </a:rPr>
              <a:t>,</a:t>
            </a:r>
            <a:r>
              <a:rPr lang="en-GB" sz="2000" dirty="0">
                <a:effectLst/>
                <a:latin typeface=""/>
              </a:rPr>
              <a:t> </a:t>
            </a:r>
            <a:r>
              <a:rPr lang="en-GB" sz="2000" dirty="0" err="1">
                <a:effectLst/>
                <a:latin typeface=""/>
              </a:rPr>
              <a:t>json</a:t>
            </a:r>
            <a:r>
              <a:rPr lang="bg-BG" sz="2000" dirty="0">
                <a:effectLst/>
                <a:latin typeface=""/>
              </a:rPr>
              <a:t>,</a:t>
            </a:r>
            <a:r>
              <a:rPr lang="en-GB" sz="2000" dirty="0">
                <a:effectLst/>
                <a:latin typeface=""/>
              </a:rPr>
              <a:t> tomcat </a:t>
            </a:r>
            <a:r>
              <a:rPr lang="en-US" sz="2000" dirty="0">
                <a:latin typeface=""/>
              </a:rPr>
              <a:t>embedded</a:t>
            </a:r>
            <a:endParaRPr lang="bg-BG" sz="2000" dirty="0">
              <a:latin typeface=""/>
            </a:endParaRPr>
          </a:p>
          <a:p>
            <a:pPr marL="0" indent="0">
              <a:buNone/>
            </a:pPr>
            <a:endParaRPr lang="en-GB" sz="2000" dirty="0">
              <a:effectLst/>
              <a:latin typeface=""/>
            </a:endParaRPr>
          </a:p>
          <a:p>
            <a:pPr marL="0" indent="0">
              <a:buNone/>
            </a:pPr>
            <a:r>
              <a:rPr lang="en-GB" sz="2000" dirty="0">
                <a:effectLst/>
                <a:latin typeface=""/>
              </a:rPr>
              <a:t>Dependency management </a:t>
            </a:r>
            <a:r>
              <a:rPr lang="bg-BG" sz="2000" dirty="0">
                <a:effectLst/>
                <a:latin typeface=""/>
              </a:rPr>
              <a:t>-</a:t>
            </a:r>
            <a:r>
              <a:rPr lang="en-US" sz="2000" dirty="0">
                <a:effectLst/>
                <a:latin typeface=""/>
              </a:rPr>
              <a:t> </a:t>
            </a:r>
            <a:r>
              <a:rPr lang="bg-BG" sz="2000" dirty="0">
                <a:effectLst/>
                <a:latin typeface=""/>
              </a:rPr>
              <a:t>не е нужно да създаваме/листваме верси</a:t>
            </a:r>
            <a:r>
              <a:rPr lang="bg-BG" sz="2000" dirty="0">
                <a:latin typeface=""/>
              </a:rPr>
              <a:t>и</a:t>
            </a:r>
            <a:r>
              <a:rPr lang="bg-BG" sz="2000" dirty="0">
                <a:effectLst/>
                <a:latin typeface=""/>
              </a:rPr>
              <a:t>те</a:t>
            </a:r>
            <a:endParaRPr lang="en-US" sz="2000" dirty="0">
              <a:effectLst/>
              <a:latin typeface=""/>
            </a:endParaRPr>
          </a:p>
          <a:p>
            <a:pPr marL="0" indent="0">
              <a:buNone/>
            </a:pPr>
            <a:r>
              <a:rPr lang="bg-BG" sz="2000" dirty="0">
                <a:latin typeface=""/>
              </a:rPr>
              <a:t>Може да се види йерархия на </a:t>
            </a:r>
            <a:r>
              <a:rPr lang="en-US" sz="2000" dirty="0">
                <a:latin typeface=""/>
              </a:rPr>
              <a:t>dependencies </a:t>
            </a:r>
            <a:r>
              <a:rPr lang="bg-BG" sz="2000" dirty="0">
                <a:latin typeface=""/>
              </a:rPr>
              <a:t>с команда</a:t>
            </a:r>
            <a:r>
              <a:rPr lang="en-US" sz="2000" dirty="0">
                <a:latin typeface=""/>
              </a:rPr>
              <a:t>: </a:t>
            </a:r>
          </a:p>
          <a:p>
            <a:pPr marL="0" indent="0">
              <a:buNone/>
            </a:pPr>
            <a:r>
              <a:rPr lang="en-US" sz="2000" dirty="0">
                <a:latin typeface=""/>
              </a:rPr>
              <a:t>     </a:t>
            </a:r>
            <a:r>
              <a:rPr lang="en-GB" sz="2000" dirty="0">
                <a:solidFill>
                  <a:srgbClr val="000000"/>
                </a:solidFill>
                <a:effectLst/>
                <a:latin typeface=""/>
              </a:rPr>
              <a:t>./</a:t>
            </a:r>
            <a:r>
              <a:rPr lang="en-GB" sz="2000" dirty="0" err="1">
                <a:solidFill>
                  <a:srgbClr val="000000"/>
                </a:solidFill>
                <a:effectLst/>
                <a:latin typeface=""/>
              </a:rPr>
              <a:t>gradlew</a:t>
            </a:r>
            <a:r>
              <a:rPr lang="en-GB" sz="2000" dirty="0">
                <a:solidFill>
                  <a:srgbClr val="000000"/>
                </a:solidFill>
                <a:effectLst/>
                <a:latin typeface=""/>
              </a:rPr>
              <a:t> dependencies</a:t>
            </a:r>
            <a:r>
              <a:rPr lang="bg-BG" sz="2000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bg-BG" sz="2000" dirty="0">
                <a:solidFill>
                  <a:srgbClr val="000000"/>
                </a:solidFill>
                <a:latin typeface=""/>
              </a:rPr>
              <a:t>или </a:t>
            </a:r>
            <a:r>
              <a:rPr lang="en-US" sz="2000" dirty="0" err="1">
                <a:solidFill>
                  <a:srgbClr val="000000"/>
                </a:solidFill>
                <a:latin typeface=""/>
              </a:rPr>
              <a:t>Intelij</a:t>
            </a:r>
            <a:r>
              <a:rPr lang="en-US" sz="2000" dirty="0">
                <a:solidFill>
                  <a:srgbClr val="000000"/>
                </a:solidFill>
                <a:latin typeface=""/>
              </a:rPr>
              <a:t> idea-&gt;Gradle-&gt;Analyze Dependencies</a:t>
            </a:r>
            <a:endParaRPr lang="en-GB" sz="2000" dirty="0">
              <a:effectLst/>
              <a:latin typeface=""/>
            </a:endParaRPr>
          </a:p>
          <a:p>
            <a:endParaRPr lang="en-GB" sz="2000" dirty="0">
              <a:latin typeface=""/>
            </a:endParaRPr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4803B-EB2D-94DF-229D-4211EC93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06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7D5A-9F18-65D2-1023-C318B012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1000"/>
            <a:ext cx="10666632" cy="579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bg-BG" sz="2000" dirty="0">
                <a:latin typeface="Palatino" pitchFamily="2" charset="77"/>
                <a:ea typeface="Palatino" pitchFamily="2" charset="77"/>
              </a:rPr>
              <a:t>Обяснение на първата програма:</a:t>
            </a:r>
            <a:endParaRPr lang="en-GB" sz="2000" dirty="0">
              <a:effectLst/>
              <a:latin typeface="Palatino" pitchFamily="2" charset="77"/>
              <a:ea typeface="Palatino" pitchFamily="2" charset="77"/>
            </a:endParaRPr>
          </a:p>
          <a:p>
            <a:r>
              <a:rPr lang="en-GB" sz="2000" b="1" dirty="0">
                <a:effectLst/>
                <a:latin typeface="Palatino" pitchFamily="2" charset="77"/>
                <a:ea typeface="Palatino" pitchFamily="2" charset="77"/>
              </a:rPr>
              <a:t>@</a:t>
            </a:r>
            <a:r>
              <a:rPr lang="en-GB" sz="2000" b="1" dirty="0" err="1">
                <a:effectLst/>
                <a:latin typeface="Palatino" pitchFamily="2" charset="77"/>
                <a:ea typeface="Palatino" pitchFamily="2" charset="77"/>
              </a:rPr>
              <a:t>SpringBootApplication</a:t>
            </a:r>
            <a:r>
              <a:rPr lang="en-GB" sz="2000" b="1" dirty="0">
                <a:effectLst/>
                <a:latin typeface="Palatino" pitchFamily="2" charset="77"/>
                <a:ea typeface="Palatino" pitchFamily="2" charset="77"/>
              </a:rPr>
              <a:t> -</a:t>
            </a:r>
            <a:r>
              <a:rPr lang="bg-BG" sz="2000" b="1" dirty="0">
                <a:effectLst/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auto configuration, component scanning, Additional configuration </a:t>
            </a:r>
            <a:endParaRPr lang="bg-BG" sz="2000" dirty="0">
              <a:effectLst/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Включва:</a:t>
            </a:r>
            <a:endParaRPr lang="en-GB" sz="2000" dirty="0">
              <a:effectLst/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r>
              <a:rPr lang="bg-BG" sz="2000" dirty="0">
                <a:latin typeface="Palatino" pitchFamily="2" charset="77"/>
                <a:ea typeface="Palatino" pitchFamily="2" charset="77"/>
              </a:rPr>
              <a:t>        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  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@</a:t>
            </a:r>
            <a:r>
              <a:rPr lang="en-GB" sz="2000" dirty="0" err="1">
                <a:latin typeface="Palatino" pitchFamily="2" charset="77"/>
                <a:ea typeface="Palatino" pitchFamily="2" charset="77"/>
              </a:rPr>
              <a:t>EnableAutoConfiguration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-</a:t>
            </a:r>
            <a:r>
              <a:rPr lang="bg-BG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Enables Spring Boot's auto-configuration support </a:t>
            </a:r>
            <a:endParaRPr lang="en-GB" sz="2000" dirty="0"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        </a:t>
            </a:r>
            <a:r>
              <a:rPr lang="en-US" sz="2000" dirty="0">
                <a:effectLst/>
                <a:latin typeface="Palatino" pitchFamily="2" charset="77"/>
                <a:ea typeface="Palatino" pitchFamily="2" charset="77"/>
              </a:rPr>
              <a:t>  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@</a:t>
            </a:r>
            <a:r>
              <a:rPr lang="en-GB" sz="2000" dirty="0" err="1">
                <a:effectLst/>
                <a:latin typeface="Palatino" pitchFamily="2" charset="77"/>
                <a:ea typeface="Palatino" pitchFamily="2" charset="77"/>
              </a:rPr>
              <a:t>ComponentScan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-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Enables component scanning of current package Also recursively scans sub-packages </a:t>
            </a:r>
          </a:p>
          <a:p>
            <a:pPr marL="0" indent="0">
              <a:buNone/>
            </a:pPr>
            <a:r>
              <a:rPr lang="bg-BG" sz="2000" dirty="0">
                <a:latin typeface="Palatino" pitchFamily="2" charset="77"/>
                <a:ea typeface="Palatino" pitchFamily="2" charset="77"/>
              </a:rPr>
              <a:t>         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@Configuration-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Able to register extra beans with @Bean or import other configuration classes </a:t>
            </a:r>
          </a:p>
          <a:p>
            <a:r>
              <a:rPr lang="en-GB" sz="2000" b="1" dirty="0" err="1">
                <a:effectLst/>
                <a:latin typeface="Palatino" pitchFamily="2" charset="77"/>
                <a:ea typeface="Palatino" pitchFamily="2" charset="77"/>
              </a:rPr>
              <a:t>SpringApplication.run</a:t>
            </a:r>
            <a:r>
              <a:rPr lang="en-GB" sz="2000" b="1" dirty="0">
                <a:effectLst/>
                <a:latin typeface="Palatino" pitchFamily="2" charset="77"/>
                <a:ea typeface="Palatino" pitchFamily="2" charset="77"/>
              </a:rPr>
              <a:t>(</a:t>
            </a:r>
            <a:r>
              <a:rPr lang="en-GB" sz="2000" b="1" dirty="0" err="1">
                <a:effectLst/>
                <a:latin typeface="Palatino" pitchFamily="2" charset="77"/>
                <a:ea typeface="Palatino" pitchFamily="2" charset="77"/>
              </a:rPr>
              <a:t>SpringcoredemoApplication</a:t>
            </a:r>
            <a:r>
              <a:rPr lang="en-GB" sz="2000" b="1" dirty="0">
                <a:effectLst/>
                <a:latin typeface="Palatino" pitchFamily="2" charset="77"/>
                <a:ea typeface="Palatino" pitchFamily="2" charset="77"/>
              </a:rPr>
              <a:t>, </a:t>
            </a:r>
            <a:r>
              <a:rPr lang="en-GB" sz="2000" b="1" dirty="0" err="1">
                <a:effectLst/>
                <a:latin typeface="Palatino" pitchFamily="2" charset="77"/>
                <a:ea typeface="Palatino" pitchFamily="2" charset="77"/>
              </a:rPr>
              <a:t>args</a:t>
            </a:r>
            <a:r>
              <a:rPr lang="en-GB" sz="2000" b="1" dirty="0">
                <a:effectLst/>
                <a:latin typeface="Palatino" pitchFamily="2" charset="77"/>
                <a:ea typeface="Palatino" pitchFamily="2" charset="77"/>
              </a:rPr>
              <a:t>); </a:t>
            </a:r>
            <a:endParaRPr lang="bg-BG" sz="2000" dirty="0">
              <a:effectLst/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       1. </a:t>
            </a:r>
            <a:r>
              <a:rPr lang="en-US" sz="2000" dirty="0">
                <a:effectLst/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bootstrap your spring boot – 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Създава </a:t>
            </a:r>
            <a:r>
              <a:rPr lang="en-US" sz="2000" dirty="0">
                <a:effectLst/>
                <a:latin typeface="Palatino" pitchFamily="2" charset="77"/>
                <a:ea typeface="Palatino" pitchFamily="2" charset="77"/>
              </a:rPr>
              <a:t>application context 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, </a:t>
            </a:r>
            <a:r>
              <a:rPr lang="bg-BG" sz="2000" dirty="0">
                <a:latin typeface="Palatino" pitchFamily="2" charset="77"/>
                <a:ea typeface="Palatino" pitchFamily="2" charset="77"/>
              </a:rPr>
              <a:t>регистрира 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bean-</a:t>
            </a:r>
            <a:r>
              <a:rPr lang="bg-BG" sz="2000" dirty="0" err="1">
                <a:latin typeface="Palatino" pitchFamily="2" charset="77"/>
                <a:ea typeface="Palatino" pitchFamily="2" charset="77"/>
              </a:rPr>
              <a:t>овете</a:t>
            </a:r>
            <a:r>
              <a:rPr lang="bg-BG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и пуска </a:t>
            </a:r>
            <a:r>
              <a:rPr lang="bg-BG" sz="2000" dirty="0">
                <a:latin typeface="Palatino" pitchFamily="2" charset="77"/>
                <a:ea typeface="Palatino" pitchFamily="2" charset="77"/>
              </a:rPr>
              <a:t> 	</a:t>
            </a:r>
            <a:r>
              <a:rPr lang="en-US" sz="2000" dirty="0">
                <a:effectLst/>
                <a:latin typeface="Palatino" pitchFamily="2" charset="77"/>
                <a:ea typeface="Palatino" pitchFamily="2" charset="77"/>
              </a:rPr>
              <a:t>embedded</a:t>
            </a:r>
            <a:r>
              <a:rPr lang="bg-BG" sz="2000" dirty="0">
                <a:latin typeface="Palatino" pitchFamily="2" charset="77"/>
                <a:ea typeface="Palatino" pitchFamily="2" charset="77"/>
              </a:rPr>
              <a:t> сървъра</a:t>
            </a:r>
            <a:endParaRPr lang="en-US" sz="2000" dirty="0">
              <a:effectLst/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        2. </a:t>
            </a:r>
            <a:r>
              <a:rPr lang="en-US" sz="2000" dirty="0">
                <a:effectLst/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By default, Spring Boot 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пуска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 component scanning 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 от същия пакет на вашия 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main Spring Boot application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.Също сканира и 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sub-packages 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рекурсивно </a:t>
            </a:r>
          </a:p>
          <a:p>
            <a:pPr marL="0" indent="0">
              <a:buNone/>
            </a:pP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        2.1</a:t>
            </a:r>
            <a:r>
              <a:rPr lang="en-US" sz="2000" dirty="0">
                <a:effectLst/>
                <a:latin typeface="Palatino" pitchFamily="2" charset="77"/>
                <a:ea typeface="Palatino" pitchFamily="2" charset="77"/>
              </a:rPr>
              <a:t>. 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Може да зададем </a:t>
            </a:r>
            <a:r>
              <a:rPr lang="en-US" sz="2000" dirty="0">
                <a:effectLst/>
                <a:latin typeface="Palatino" pitchFamily="2" charset="77"/>
                <a:ea typeface="Palatino" pitchFamily="2" charset="77"/>
              </a:rPr>
              <a:t>packages </a:t>
            </a: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за </a:t>
            </a:r>
            <a:r>
              <a:rPr lang="bg-BG" sz="2000" dirty="0">
                <a:latin typeface="Palatino" pitchFamily="2" charset="77"/>
                <a:ea typeface="Palatino" pitchFamily="2" charset="77"/>
              </a:rPr>
              <a:t>да сканира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bg-BG" sz="2000" dirty="0">
                <a:latin typeface="Palatino" pitchFamily="2" charset="77"/>
                <a:ea typeface="Palatino" pitchFamily="2" charset="77"/>
              </a:rPr>
              <a:t>в тях за 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bean-</a:t>
            </a:r>
            <a:r>
              <a:rPr lang="bg-BG" sz="2000" dirty="0" err="1">
                <a:latin typeface="Palatino" pitchFamily="2" charset="77"/>
                <a:ea typeface="Palatino" pitchFamily="2" charset="77"/>
              </a:rPr>
              <a:t>ове</a:t>
            </a:r>
            <a:r>
              <a:rPr lang="bg-BG" sz="2000" dirty="0">
                <a:latin typeface="Palatino" pitchFamily="2" charset="77"/>
                <a:ea typeface="Palatino" pitchFamily="2" charset="77"/>
              </a:rPr>
              <a:t>:</a:t>
            </a:r>
            <a:endParaRPr lang="en-GB" sz="2000" dirty="0">
              <a:effectLst/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  Например: </a:t>
            </a:r>
          </a:p>
          <a:p>
            <a:pPr marL="0" indent="0">
              <a:buNone/>
            </a:pPr>
            <a:r>
              <a:rPr lang="bg-BG" sz="2000" dirty="0">
                <a:effectLst/>
                <a:latin typeface="Palatino" pitchFamily="2" charset="77"/>
                <a:ea typeface="Palatino" pitchFamily="2" charset="77"/>
              </a:rPr>
              <a:t>     </a:t>
            </a:r>
            <a:r>
              <a:rPr lang="en-GB" sz="2000" dirty="0" err="1">
                <a:effectLst/>
                <a:latin typeface="Palatino" pitchFamily="2" charset="77"/>
                <a:ea typeface="Palatino" pitchFamily="2" charset="77"/>
              </a:rPr>
              <a:t>SpringBootApplication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( </a:t>
            </a:r>
            <a:r>
              <a:rPr lang="en-GB" sz="2000" dirty="0" err="1">
                <a:effectLst/>
                <a:latin typeface="Palatino" pitchFamily="2" charset="77"/>
                <a:ea typeface="Palatino" pitchFamily="2" charset="77"/>
              </a:rPr>
              <a:t>scanBasePackages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={"</a:t>
            </a:r>
            <a:r>
              <a:rPr lang="en-GB" sz="2000" dirty="0" err="1">
                <a:effectLst/>
                <a:latin typeface="Palatino" pitchFamily="2" charset="77"/>
                <a:ea typeface="Palatino" pitchFamily="2" charset="77"/>
              </a:rPr>
              <a:t>com.code.springcoredemo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", "</a:t>
            </a:r>
            <a:r>
              <a:rPr lang="en-GB" sz="2000" dirty="0" err="1">
                <a:effectLst/>
                <a:latin typeface="Palatino" pitchFamily="2" charset="77"/>
                <a:ea typeface="Palatino" pitchFamily="2" charset="77"/>
              </a:rPr>
              <a:t>com.code.util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", "</a:t>
            </a:r>
            <a:r>
              <a:rPr lang="en-GB" sz="2000" dirty="0" err="1">
                <a:effectLst/>
                <a:latin typeface="Palatino" pitchFamily="2" charset="77"/>
                <a:ea typeface="Palatino" pitchFamily="2" charset="77"/>
              </a:rPr>
              <a:t>org.acme.cart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", "</a:t>
            </a:r>
            <a:r>
              <a:rPr lang="en-GB" sz="2000" dirty="0" err="1">
                <a:effectLst/>
                <a:latin typeface="Palatino" pitchFamily="2" charset="77"/>
                <a:ea typeface="Palatino" pitchFamily="2" charset="77"/>
              </a:rPr>
              <a:t>edu.cmu.srs</a:t>
            </a:r>
            <a:r>
              <a:rPr lang="en-GB" sz="2000" dirty="0">
                <a:effectLst/>
                <a:latin typeface="Palatino" pitchFamily="2" charset="77"/>
                <a:ea typeface="Palatino" pitchFamily="2" charset="77"/>
              </a:rPr>
              <a:t>"}) </a:t>
            </a:r>
          </a:p>
          <a:p>
            <a:endParaRPr lang="en-GB" sz="1600" dirty="0">
              <a:effectLst/>
              <a:latin typeface="Palatino" pitchFamily="2" charset="77"/>
            </a:endParaRPr>
          </a:p>
          <a:p>
            <a:endParaRPr lang="en-GB" sz="2400" dirty="0">
              <a:effectLst/>
              <a:latin typeface="+mj-lt"/>
            </a:endParaRPr>
          </a:p>
          <a:p>
            <a:endParaRPr lang="en-GB" dirty="0">
              <a:effectLst/>
              <a:latin typeface="Arial" panose="020B0604020202020204" pitchFamily="34" charset="0"/>
            </a:endParaRPr>
          </a:p>
          <a:p>
            <a:endParaRPr lang="en-GB" dirty="0">
              <a:effectLst/>
              <a:latin typeface="Courier" panose="02070309020205020404" pitchFamily="49" charset="0"/>
            </a:endParaRPr>
          </a:p>
          <a:p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70BA3-1F77-E813-0AF8-E9563EDE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5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92864-68D9-4AD6-BD1D-5C1EB329A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464" y="741391"/>
            <a:ext cx="5217948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@RestController</a:t>
            </a:r>
            <a:br>
              <a:rPr lang="en-GB" sz="3200"/>
            </a:br>
            <a:endParaRPr lang="en-BG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74272-89C0-6413-2F8B-C588E703C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57400"/>
            <a:ext cx="5535030" cy="4013486"/>
          </a:xfrm>
        </p:spPr>
        <p:txBody>
          <a:bodyPr anchor="t">
            <a:normAutofit/>
          </a:bodyPr>
          <a:lstStyle/>
          <a:p>
            <a:r>
              <a:rPr lang="en-BG" sz="18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Combines @Controller and @ResponseBody. – Controller </a:t>
            </a:r>
          </a:p>
          <a:p>
            <a:r>
              <a:rPr lang="bg-BG" sz="18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маркира класа като </a:t>
            </a:r>
            <a:r>
              <a:rPr lang="en-GB" sz="1800" b="0" i="0" dirty="0">
                <a:effectLst/>
                <a:latin typeface=""/>
              </a:rPr>
              <a:t>web request handler. The dispatcher</a:t>
            </a:r>
            <a:r>
              <a:rPr lang="bg-BG" sz="1800" b="0" i="0" dirty="0">
                <a:effectLst/>
                <a:latin typeface=""/>
              </a:rPr>
              <a:t> </a:t>
            </a:r>
            <a:r>
              <a:rPr lang="en-US" sz="1800" b="0" i="0" dirty="0">
                <a:effectLst/>
                <a:latin typeface=""/>
              </a:rPr>
              <a:t>servlet</a:t>
            </a:r>
            <a:r>
              <a:rPr lang="en-GB" sz="1800" b="0" i="0" dirty="0">
                <a:effectLst/>
                <a:latin typeface=""/>
              </a:rPr>
              <a:t> </a:t>
            </a:r>
            <a:r>
              <a:rPr lang="bg-BG" sz="1800" dirty="0">
                <a:latin typeface=""/>
              </a:rPr>
              <a:t>сканира </a:t>
            </a:r>
            <a:r>
              <a:rPr lang="bg-BG" sz="1800" dirty="0" err="1">
                <a:latin typeface=""/>
              </a:rPr>
              <a:t>анотираните</a:t>
            </a:r>
            <a:r>
              <a:rPr lang="bg-BG" sz="1800" dirty="0">
                <a:latin typeface=""/>
              </a:rPr>
              <a:t> класове за </a:t>
            </a:r>
            <a:r>
              <a:rPr lang="en-GB" sz="1800" b="0" i="0" dirty="0">
                <a:effectLst/>
                <a:latin typeface=""/>
              </a:rPr>
              <a:t>mapped methods </a:t>
            </a:r>
            <a:r>
              <a:rPr lang="bg-BG" sz="1800" b="0" i="0" dirty="0">
                <a:effectLst/>
                <a:latin typeface=""/>
              </a:rPr>
              <a:t>и</a:t>
            </a:r>
            <a:r>
              <a:rPr lang="en-US" sz="1800" b="0" i="0" dirty="0">
                <a:effectLst/>
                <a:latin typeface=""/>
              </a:rPr>
              <a:t> </a:t>
            </a:r>
            <a:r>
              <a:rPr lang="bg-BG" sz="1800" dirty="0">
                <a:latin typeface=""/>
              </a:rPr>
              <a:t>намира</a:t>
            </a:r>
            <a:r>
              <a:rPr lang="en-GB" sz="1800" b="0" i="0" dirty="0">
                <a:effectLst/>
                <a:latin typeface=""/>
              </a:rPr>
              <a:t> @</a:t>
            </a:r>
            <a:r>
              <a:rPr lang="en-GB" sz="1800" b="0" i="0" dirty="0" err="1">
                <a:effectLst/>
                <a:latin typeface=""/>
              </a:rPr>
              <a:t>RequestMapping</a:t>
            </a:r>
            <a:r>
              <a:rPr lang="en-GB" sz="1800" b="0" i="0" dirty="0">
                <a:effectLst/>
                <a:latin typeface=""/>
              </a:rPr>
              <a:t> annotations.</a:t>
            </a:r>
            <a:endParaRPr lang="en-BG" sz="1800" dirty="0">
              <a:effectLst/>
              <a:latin typeface="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Използва се да дефинира </a:t>
            </a: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RESTful endpoints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в</a:t>
            </a: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a Spring application, 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автоматично </a:t>
            </a:r>
            <a:r>
              <a:rPr lang="bg-BG" sz="1800" kern="100" dirty="0" err="1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сериализира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bg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върнатите обекти в </a:t>
            </a:r>
            <a:r>
              <a:rPr lang="en-BG" sz="1800" kern="1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JSON or XML.</a:t>
            </a:r>
          </a:p>
          <a:p>
            <a:r>
              <a:rPr lang="en-GB" sz="18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  <a:t> handle HTTP requests and to return HTTP responses to the client. </a:t>
            </a:r>
          </a:p>
          <a:p>
            <a:pPr marL="0" indent="0">
              <a:buNone/>
            </a:pPr>
            <a:br>
              <a:rPr lang="en-BG" sz="1600" dirty="0">
                <a:effectLst/>
                <a:latin typeface="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BG" sz="1600" dirty="0"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356AB-9512-DD7E-A8DB-0738B1ED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193" y="1928337"/>
            <a:ext cx="4272351" cy="30013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D8C82-CCB7-D107-CCEE-7F893693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0"/>
            <a:ext cx="27424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4DD1E-5D91-48A3-AD6D-45FBA980D106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5495" y="0"/>
            <a:ext cx="123330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9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42F5-2D6F-AB58-E3CF-093821E6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Application.properties</a:t>
            </a:r>
            <a:r>
              <a:rPr lang="en-US" dirty="0"/>
              <a:t> –Value</a:t>
            </a:r>
            <a:r>
              <a:rPr lang="bg-BG" dirty="0"/>
              <a:t> </a:t>
            </a:r>
            <a:r>
              <a:rPr lang="en-US" dirty="0"/>
              <a:t>annotation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D33BE-8791-2A7D-C678-7985A3DE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D3F2E1-ADBA-8048-7BF9-8839C05E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8035"/>
            <a:ext cx="10512425" cy="35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23EA-7A91-F1E7-1C4F-3C91E54D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BG" dirty="0"/>
              <a:t>n template : tymeleaf,mustache,freemarker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98597-2D42-E1BB-88DC-A0FA61D07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2880"/>
            <a:ext cx="10512425" cy="33168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9D998-8A40-0E2D-58F7-1F9CB77A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081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97407</TotalTime>
  <Words>2512</Words>
  <Application>Microsoft Macintosh PowerPoint</Application>
  <PresentationFormat>Custom</PresentationFormat>
  <Paragraphs>291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Courier</vt:lpstr>
      <vt:lpstr>Palatino</vt:lpstr>
      <vt:lpstr>sohne</vt:lpstr>
      <vt:lpstr>var(--framer-blockquote-font-family, var(--framer-font-family, Inter, Inter Placeholder, sans-serif))</vt:lpstr>
      <vt:lpstr>Office 2013 - 2022 Theme</vt:lpstr>
      <vt:lpstr>PowerPoint Presentation</vt:lpstr>
      <vt:lpstr>Съдържание</vt:lpstr>
      <vt:lpstr>Spring boot</vt:lpstr>
      <vt:lpstr>Spring Initializer  </vt:lpstr>
      <vt:lpstr>Spring Boot Starters</vt:lpstr>
      <vt:lpstr>PowerPoint Presentation</vt:lpstr>
      <vt:lpstr>@RestController </vt:lpstr>
      <vt:lpstr>Application.properties –Value annotation</vt:lpstr>
      <vt:lpstr>In template : tymeleaf,mustache,freemarker</vt:lpstr>
      <vt:lpstr>SOLID</vt:lpstr>
      <vt:lpstr>SOLID</vt:lpstr>
      <vt:lpstr>Какво е dependency?</vt:lpstr>
      <vt:lpstr>Dependency inversion </vt:lpstr>
      <vt:lpstr>PowerPoint Presentation</vt:lpstr>
      <vt:lpstr>Spring bean -Definition</vt:lpstr>
      <vt:lpstr>@Bean annotation </vt:lpstr>
      <vt:lpstr>Using the @Component Annotation </vt:lpstr>
      <vt:lpstr>Specialized Annotations </vt:lpstr>
      <vt:lpstr>Как се инжектират bean-овете</vt:lpstr>
      <vt:lpstr>Constructor-Based Dependency Injection </vt:lpstr>
      <vt:lpstr>Setter-Based Dependency Injection </vt:lpstr>
      <vt:lpstr>Field Based Injection</vt:lpstr>
      <vt:lpstr>Bean Lifecycle in Spring</vt:lpstr>
      <vt:lpstr>Bean Lifecycle</vt:lpstr>
      <vt:lpstr>Защо са ни beans</vt:lpstr>
      <vt:lpstr>Using @Qualifier to Distinguish Beans </vt:lpstr>
      <vt:lpstr>Differentiating Beans with Different Configurations </vt:lpstr>
      <vt:lpstr>Qualifier</vt:lpstr>
      <vt:lpstr>@Primary</vt:lpstr>
      <vt:lpstr>@RequestParam и @PathVariable в Spring</vt:lpstr>
      <vt:lpstr>@RequestParam</vt:lpstr>
      <vt:lpstr>@PathVariable</vt:lpstr>
      <vt:lpstr>Сравнение на @RequestParam и @PathVariable</vt:lpstr>
      <vt:lpstr>Kомбиниране на @RequestParam и @PathVariable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Introduction to MVC</dc:title>
  <dc:subject>Java; Bootstrap; Cookies; Sessions</dc:subject>
  <dc:creator>Software University Foundation</dc:creator>
  <cp:keywords>session; cache; pipeline; CSRF; sockets; rest; signalR; roles; authentication; authorization; web; net; core; entity; framework; csharp; server; http; protocol; html; css; cookies; asp; mvc; identity; razor; filters; SoftUni; Software University; programming; software development; software engineering; course</cp:keywords>
  <dc:description>Фондация "Софтуерен университет" - http://softuni.foundation</dc:description>
  <cp:lastModifiedBy>Vuchova, Temenuzhka</cp:lastModifiedBy>
  <cp:revision>870</cp:revision>
  <cp:lastPrinted>2024-09-28T10:14:34Z</cp:lastPrinted>
  <dcterms:created xsi:type="dcterms:W3CDTF">2014-01-02T17:00:34Z</dcterms:created>
  <dcterms:modified xsi:type="dcterms:W3CDTF">2024-12-10T06:41:42Z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